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35"/>
  </p:notesMasterIdLst>
  <p:handoutMasterIdLst>
    <p:handoutMasterId r:id="rId36"/>
  </p:handoutMasterIdLst>
  <p:sldIdLst>
    <p:sldId id="1663" r:id="rId6"/>
    <p:sldId id="1900" r:id="rId7"/>
    <p:sldId id="1661" r:id="rId8"/>
    <p:sldId id="1901" r:id="rId9"/>
    <p:sldId id="1913" r:id="rId10"/>
    <p:sldId id="1931" r:id="rId11"/>
    <p:sldId id="1916" r:id="rId12"/>
    <p:sldId id="1917" r:id="rId13"/>
    <p:sldId id="1918" r:id="rId14"/>
    <p:sldId id="1919" r:id="rId15"/>
    <p:sldId id="1920" r:id="rId16"/>
    <p:sldId id="1921" r:id="rId17"/>
    <p:sldId id="1527" r:id="rId18"/>
    <p:sldId id="1933" r:id="rId19"/>
    <p:sldId id="1923" r:id="rId20"/>
    <p:sldId id="1903" r:id="rId21"/>
    <p:sldId id="1922" r:id="rId22"/>
    <p:sldId id="1902" r:id="rId23"/>
    <p:sldId id="1924" r:id="rId24"/>
    <p:sldId id="1927" r:id="rId25"/>
    <p:sldId id="1925" r:id="rId26"/>
    <p:sldId id="1930" r:id="rId27"/>
    <p:sldId id="1909" r:id="rId28"/>
    <p:sldId id="1928" r:id="rId29"/>
    <p:sldId id="1915" r:id="rId30"/>
    <p:sldId id="1929" r:id="rId31"/>
    <p:sldId id="1932" r:id="rId32"/>
    <p:sldId id="1934" r:id="rId33"/>
    <p:sldId id="153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Dark" id="{F4084540-D66E-4DA8-8D76-A7DDA7587CA9}">
          <p14:sldIdLst>
            <p14:sldId id="1663"/>
            <p14:sldId id="1900"/>
            <p14:sldId id="1661"/>
            <p14:sldId id="1901"/>
            <p14:sldId id="1913"/>
            <p14:sldId id="1931"/>
            <p14:sldId id="1916"/>
            <p14:sldId id="1917"/>
            <p14:sldId id="1918"/>
            <p14:sldId id="1919"/>
            <p14:sldId id="1920"/>
            <p14:sldId id="1921"/>
            <p14:sldId id="1527"/>
            <p14:sldId id="1933"/>
            <p14:sldId id="1923"/>
            <p14:sldId id="1903"/>
            <p14:sldId id="1922"/>
            <p14:sldId id="1902"/>
            <p14:sldId id="1924"/>
            <p14:sldId id="1927"/>
            <p14:sldId id="1925"/>
            <p14:sldId id="1930"/>
            <p14:sldId id="1909"/>
            <p14:sldId id="1928"/>
            <p14:sldId id="1915"/>
            <p14:sldId id="1929"/>
            <p14:sldId id="1932"/>
            <p14:sldId id="193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B3595-BE5A-F1B9-807D-1F0D25E59853}" v="90" dt="2019-04-05T03:55:22.721"/>
    <p1510:client id="{C148EFDF-B55D-B743-8496-334D23A95809}" v="1536" dt="2019-04-05T04:38:19.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7"/>
    <p:restoredTop sz="77557"/>
  </p:normalViewPr>
  <p:slideViewPr>
    <p:cSldViewPr snapToGrid="0">
      <p:cViewPr varScale="1">
        <p:scale>
          <a:sx n="89" d="100"/>
          <a:sy n="89" d="100"/>
        </p:scale>
        <p:origin x="656" y="1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4/5/2019 8:45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4/5/2019 8:44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3698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1592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8442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7150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4/5/2019 8:44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0776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s-ES_tradnl" dirty="0"/>
              <a:t>Las funciones se agrupan en </a:t>
            </a:r>
            <a:r>
              <a:rPr lang="es-ES_tradnl" b="1" dirty="0" err="1"/>
              <a:t>Function</a:t>
            </a:r>
            <a:r>
              <a:rPr lang="es-ES_tradnl" b="1" dirty="0"/>
              <a:t> Apps</a:t>
            </a:r>
            <a:r>
              <a:rPr lang="es-ES_tradnl" dirty="0"/>
              <a:t> lo que te permite compartir recursos y configuraciones además de darle un orden a los pipelines con los que se trabaja.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4/5/2019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820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45108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22166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22362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494660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1.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5.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hyperlink" Target="https://github.com/Azure/azure-functions-templates" TargetMode="External"/><Relationship Id="rId7" Type="http://schemas.openxmlformats.org/officeDocument/2006/relationships/image" Target="../media/image32.png"/><Relationship Id="rId2" Type="http://schemas.openxmlformats.org/officeDocument/2006/relationships/hyperlink" Target="https://github.com/Azure/azure-functions-host" TargetMode="External"/><Relationship Id="rId1" Type="http://schemas.openxmlformats.org/officeDocument/2006/relationships/slideLayout" Target="../slideLayouts/slideLayout55.xml"/><Relationship Id="rId6" Type="http://schemas.openxmlformats.org/officeDocument/2006/relationships/hyperlink" Target="https://github.com/Azure/azure-functions-ux" TargetMode="External"/><Relationship Id="rId5" Type="http://schemas.openxmlformats.org/officeDocument/2006/relationships/hyperlink" Target="https://github.com/Azure/azure-webjobs-sdk" TargetMode="External"/><Relationship Id="rId4" Type="http://schemas.openxmlformats.org/officeDocument/2006/relationships/hyperlink" Target="https://github.com/Azure/azure-function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6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cosmos-db/query-cheat-sheet" TargetMode="External"/><Relationship Id="rId7" Type="http://schemas.openxmlformats.org/officeDocument/2006/relationships/hyperlink" Target="https://github.com/hassanarteaga/MSIgniteResources&#8203;" TargetMode="External"/><Relationship Id="rId2" Type="http://schemas.openxmlformats.org/officeDocument/2006/relationships/hyperlink" Target="http://cosmosdb.com" TargetMode="External"/><Relationship Id="rId1" Type="http://schemas.openxmlformats.org/officeDocument/2006/relationships/slideLayout" Target="../slideLayouts/slideLayout55.xml"/><Relationship Id="rId6" Type="http://schemas.openxmlformats.org/officeDocument/2006/relationships/hyperlink" Target="https://docs.microsoft.com/en-us/azure/cosmos-db/modeling-data" TargetMode="External"/><Relationship Id="rId5" Type="http://schemas.openxmlformats.org/officeDocument/2006/relationships/hyperlink" Target="https://www.documentdb.com/capacityplanner" TargetMode="External"/><Relationship Id="rId4" Type="http://schemas.openxmlformats.org/officeDocument/2006/relationships/hyperlink" Target="http://aka.ms/cosmos-db-migrationtoo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ssanarteaga/MSIgnite2019Demo3"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ssanarteaga/MSIgnite2019Demo4" TargetMode="External"/><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4.png"/><Relationship Id="rId7" Type="http://schemas.openxmlformats.org/officeDocument/2006/relationships/image" Target="../media/image59.svg"/><Relationship Id="rId2" Type="http://schemas.openxmlformats.org/officeDocument/2006/relationships/image" Target="../media/image29.png"/><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36.png"/><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hyperlink" Target="https://azure.microsoft.com/en-us/pricing/details/functions/" TargetMode="Externa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9FBC-1B25-CA4D-A5A8-07AB5B915976}"/>
              </a:ext>
            </a:extLst>
          </p:cNvPr>
          <p:cNvSpPr>
            <a:spLocks noGrp="1"/>
          </p:cNvSpPr>
          <p:nvPr>
            <p:ph type="title"/>
          </p:nvPr>
        </p:nvSpPr>
        <p:spPr/>
        <p:txBody>
          <a:bodyPr/>
          <a:lstStyle/>
          <a:p>
            <a:r>
              <a:rPr lang="es-ES_tradnl"/>
              <a:t>Elementos en una Function</a:t>
            </a:r>
          </a:p>
        </p:txBody>
      </p:sp>
      <p:pic>
        <p:nvPicPr>
          <p:cNvPr id="5" name="Picture 4" descr="A close up of a sign&#10;&#10;Description automatically generated">
            <a:extLst>
              <a:ext uri="{FF2B5EF4-FFF2-40B4-BE49-F238E27FC236}">
                <a16:creationId xmlns:a16="http://schemas.microsoft.com/office/drawing/2014/main" id="{C0686349-02B1-7E4B-9CCF-61DB709C6D8D}"/>
              </a:ext>
            </a:extLst>
          </p:cNvPr>
          <p:cNvPicPr>
            <a:picLocks noChangeAspect="1"/>
          </p:cNvPicPr>
          <p:nvPr/>
        </p:nvPicPr>
        <p:blipFill>
          <a:blip r:embed="rId3"/>
          <a:stretch>
            <a:fillRect/>
          </a:stretch>
        </p:blipFill>
        <p:spPr>
          <a:xfrm>
            <a:off x="5708651" y="3698142"/>
            <a:ext cx="774700" cy="774700"/>
          </a:xfrm>
          <a:prstGeom prst="rect">
            <a:avLst/>
          </a:prstGeom>
        </p:spPr>
      </p:pic>
      <p:pic>
        <p:nvPicPr>
          <p:cNvPr id="7" name="Picture 6" descr="A stop sign&#10;&#10;Description automatically generated">
            <a:extLst>
              <a:ext uri="{FF2B5EF4-FFF2-40B4-BE49-F238E27FC236}">
                <a16:creationId xmlns:a16="http://schemas.microsoft.com/office/drawing/2014/main" id="{6042EE24-487F-1949-852F-C0E018B2934E}"/>
              </a:ext>
            </a:extLst>
          </p:cNvPr>
          <p:cNvPicPr>
            <a:picLocks noChangeAspect="1"/>
          </p:cNvPicPr>
          <p:nvPr/>
        </p:nvPicPr>
        <p:blipFill>
          <a:blip r:embed="rId4"/>
          <a:stretch>
            <a:fillRect/>
          </a:stretch>
        </p:blipFill>
        <p:spPr>
          <a:xfrm>
            <a:off x="2196585" y="3698142"/>
            <a:ext cx="774700" cy="774700"/>
          </a:xfrm>
          <a:prstGeom prst="rect">
            <a:avLst/>
          </a:prstGeom>
        </p:spPr>
      </p:pic>
      <p:sp>
        <p:nvSpPr>
          <p:cNvPr id="8" name="TextBox 7">
            <a:extLst>
              <a:ext uri="{FF2B5EF4-FFF2-40B4-BE49-F238E27FC236}">
                <a16:creationId xmlns:a16="http://schemas.microsoft.com/office/drawing/2014/main" id="{CBE7985D-D257-F24D-AFE8-52DD0AF61EDE}"/>
              </a:ext>
            </a:extLst>
          </p:cNvPr>
          <p:cNvSpPr txBox="1"/>
          <p:nvPr/>
        </p:nvSpPr>
        <p:spPr>
          <a:xfrm>
            <a:off x="4028818" y="4165065"/>
            <a:ext cx="716928" cy="307777"/>
          </a:xfrm>
          <a:prstGeom prst="rect">
            <a:avLst/>
          </a:prstGeom>
          <a:noFill/>
        </p:spPr>
        <p:txBody>
          <a:bodyPr wrap="none" lIns="0" tIns="0" rIns="0" bIns="0" rtlCol="0">
            <a:spAutoFit/>
          </a:bodyPr>
          <a:lstStyle/>
          <a:p>
            <a:r>
              <a:rPr lang="en-US" sz="2000" dirty="0"/>
              <a:t>Trigger</a:t>
            </a:r>
            <a:endParaRPr lang="es-ES_tradnl" sz="2000" dirty="0" err="1">
              <a:gradFill>
                <a:gsLst>
                  <a:gs pos="2917">
                    <a:schemeClr val="tx1"/>
                  </a:gs>
                  <a:gs pos="30000">
                    <a:schemeClr val="tx1"/>
                  </a:gs>
                </a:gsLst>
                <a:lin ang="5400000" scaled="0"/>
              </a:gradFill>
            </a:endParaRPr>
          </a:p>
        </p:txBody>
      </p:sp>
      <p:cxnSp>
        <p:nvCxnSpPr>
          <p:cNvPr id="10" name="Straight Arrow Connector 9">
            <a:extLst>
              <a:ext uri="{FF2B5EF4-FFF2-40B4-BE49-F238E27FC236}">
                <a16:creationId xmlns:a16="http://schemas.microsoft.com/office/drawing/2014/main" id="{A101AB20-5860-8749-A044-FF59FB8AC27E}"/>
              </a:ext>
            </a:extLst>
          </p:cNvPr>
          <p:cNvCxnSpPr>
            <a:cxnSpLocks/>
            <a:stCxn id="7" idx="3"/>
            <a:endCxn id="5" idx="1"/>
          </p:cNvCxnSpPr>
          <p:nvPr/>
        </p:nvCxnSpPr>
        <p:spPr>
          <a:xfrm>
            <a:off x="2971285" y="4085492"/>
            <a:ext cx="273736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384C91-B0DC-724F-90FD-C146F3A1129E}"/>
              </a:ext>
            </a:extLst>
          </p:cNvPr>
          <p:cNvSpPr txBox="1"/>
          <p:nvPr/>
        </p:nvSpPr>
        <p:spPr>
          <a:xfrm>
            <a:off x="1925229" y="4552415"/>
            <a:ext cx="1317412" cy="307777"/>
          </a:xfrm>
          <a:prstGeom prst="rect">
            <a:avLst/>
          </a:prstGeom>
          <a:noFill/>
        </p:spPr>
        <p:txBody>
          <a:bodyPr wrap="none" lIns="0" tIns="0" rIns="0" bIns="0" rtlCol="0">
            <a:spAutoFit/>
          </a:bodyPr>
          <a:lstStyle/>
          <a:p>
            <a:r>
              <a:rPr lang="es-ES_tradnl" sz="2000" dirty="0">
                <a:gradFill>
                  <a:gsLst>
                    <a:gs pos="2917">
                      <a:schemeClr val="tx1"/>
                    </a:gs>
                    <a:gs pos="30000">
                      <a:schemeClr val="tx1"/>
                    </a:gs>
                  </a:gsLst>
                  <a:lin ang="5400000" scaled="0"/>
                </a:gradFill>
              </a:rPr>
              <a:t>Blob Storage</a:t>
            </a:r>
          </a:p>
        </p:txBody>
      </p:sp>
      <p:sp>
        <p:nvSpPr>
          <p:cNvPr id="12" name="TextBox 11">
            <a:extLst>
              <a:ext uri="{FF2B5EF4-FFF2-40B4-BE49-F238E27FC236}">
                <a16:creationId xmlns:a16="http://schemas.microsoft.com/office/drawing/2014/main" id="{09D07D47-DB7E-B246-9AE3-CE13344859E4}"/>
              </a:ext>
            </a:extLst>
          </p:cNvPr>
          <p:cNvSpPr txBox="1"/>
          <p:nvPr/>
        </p:nvSpPr>
        <p:spPr>
          <a:xfrm>
            <a:off x="5639945" y="4552415"/>
            <a:ext cx="912109" cy="307777"/>
          </a:xfrm>
          <a:prstGeom prst="rect">
            <a:avLst/>
          </a:prstGeom>
          <a:noFill/>
        </p:spPr>
        <p:txBody>
          <a:bodyPr wrap="none" lIns="0" tIns="0" rIns="0" bIns="0" rtlCol="0">
            <a:spAutoFit/>
          </a:bodyPr>
          <a:lstStyle/>
          <a:p>
            <a:r>
              <a:rPr lang="en-US" sz="2000" dirty="0"/>
              <a:t>Function</a:t>
            </a:r>
          </a:p>
        </p:txBody>
      </p:sp>
      <p:pic>
        <p:nvPicPr>
          <p:cNvPr id="14" name="Picture 13">
            <a:extLst>
              <a:ext uri="{FF2B5EF4-FFF2-40B4-BE49-F238E27FC236}">
                <a16:creationId xmlns:a16="http://schemas.microsoft.com/office/drawing/2014/main" id="{2B2343E7-7F06-844F-9909-5E791A399126}"/>
              </a:ext>
            </a:extLst>
          </p:cNvPr>
          <p:cNvPicPr>
            <a:picLocks noChangeAspect="1"/>
          </p:cNvPicPr>
          <p:nvPr/>
        </p:nvPicPr>
        <p:blipFill>
          <a:blip r:embed="rId5"/>
          <a:stretch>
            <a:fillRect/>
          </a:stretch>
        </p:blipFill>
        <p:spPr>
          <a:xfrm>
            <a:off x="5708650" y="2132455"/>
            <a:ext cx="774700" cy="774700"/>
          </a:xfrm>
          <a:prstGeom prst="rect">
            <a:avLst/>
          </a:prstGeom>
        </p:spPr>
      </p:pic>
      <p:pic>
        <p:nvPicPr>
          <p:cNvPr id="16" name="Picture 15">
            <a:extLst>
              <a:ext uri="{FF2B5EF4-FFF2-40B4-BE49-F238E27FC236}">
                <a16:creationId xmlns:a16="http://schemas.microsoft.com/office/drawing/2014/main" id="{79ECD5D1-6C0B-6541-9DC0-7999CFE63D15}"/>
              </a:ext>
            </a:extLst>
          </p:cNvPr>
          <p:cNvPicPr>
            <a:picLocks noChangeAspect="1"/>
          </p:cNvPicPr>
          <p:nvPr/>
        </p:nvPicPr>
        <p:blipFill>
          <a:blip r:embed="rId5"/>
          <a:stretch>
            <a:fillRect/>
          </a:stretch>
        </p:blipFill>
        <p:spPr>
          <a:xfrm>
            <a:off x="8446017" y="3737929"/>
            <a:ext cx="774700" cy="774700"/>
          </a:xfrm>
          <a:prstGeom prst="rect">
            <a:avLst/>
          </a:prstGeom>
        </p:spPr>
      </p:pic>
      <p:cxnSp>
        <p:nvCxnSpPr>
          <p:cNvPr id="21" name="Straight Arrow Connector 20">
            <a:extLst>
              <a:ext uri="{FF2B5EF4-FFF2-40B4-BE49-F238E27FC236}">
                <a16:creationId xmlns:a16="http://schemas.microsoft.com/office/drawing/2014/main" id="{047C41C8-810F-7242-9701-3C28E146C160}"/>
              </a:ext>
            </a:extLst>
          </p:cNvPr>
          <p:cNvCxnSpPr>
            <a:cxnSpLocks/>
            <a:stCxn id="5" idx="3"/>
            <a:endCxn id="16" idx="1"/>
          </p:cNvCxnSpPr>
          <p:nvPr/>
        </p:nvCxnSpPr>
        <p:spPr>
          <a:xfrm>
            <a:off x="6483351" y="4085492"/>
            <a:ext cx="1962666" cy="397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CB8559-92FA-9844-9BE4-B0C16949B3AB}"/>
              </a:ext>
            </a:extLst>
          </p:cNvPr>
          <p:cNvCxnSpPr>
            <a:cxnSpLocks/>
            <a:stCxn id="5" idx="0"/>
            <a:endCxn id="14" idx="2"/>
          </p:cNvCxnSpPr>
          <p:nvPr/>
        </p:nvCxnSpPr>
        <p:spPr>
          <a:xfrm flipH="1" flipV="1">
            <a:off x="6096000" y="2907155"/>
            <a:ext cx="1" cy="7909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3D1A17-AEE5-5540-A87E-78E12FC25717}"/>
              </a:ext>
            </a:extLst>
          </p:cNvPr>
          <p:cNvSpPr txBox="1"/>
          <p:nvPr/>
        </p:nvSpPr>
        <p:spPr>
          <a:xfrm>
            <a:off x="6295068" y="3164984"/>
            <a:ext cx="1389804" cy="307777"/>
          </a:xfrm>
          <a:prstGeom prst="rect">
            <a:avLst/>
          </a:prstGeom>
          <a:noFill/>
        </p:spPr>
        <p:txBody>
          <a:bodyPr wrap="none" lIns="0" tIns="0" rIns="0" bIns="0" rtlCol="0">
            <a:spAutoFit/>
          </a:bodyPr>
          <a:lstStyle/>
          <a:p>
            <a:r>
              <a:rPr lang="en-US" sz="2000" dirty="0"/>
              <a:t>Binding input</a:t>
            </a:r>
          </a:p>
        </p:txBody>
      </p:sp>
      <p:sp>
        <p:nvSpPr>
          <p:cNvPr id="27" name="TextBox 26">
            <a:extLst>
              <a:ext uri="{FF2B5EF4-FFF2-40B4-BE49-F238E27FC236}">
                <a16:creationId xmlns:a16="http://schemas.microsoft.com/office/drawing/2014/main" id="{6651122C-605B-C246-8FC1-E92FC1D89E49}"/>
              </a:ext>
            </a:extLst>
          </p:cNvPr>
          <p:cNvSpPr txBox="1"/>
          <p:nvPr/>
        </p:nvSpPr>
        <p:spPr>
          <a:xfrm>
            <a:off x="6803722" y="3737929"/>
            <a:ext cx="1551707" cy="307777"/>
          </a:xfrm>
          <a:prstGeom prst="rect">
            <a:avLst/>
          </a:prstGeom>
          <a:noFill/>
        </p:spPr>
        <p:txBody>
          <a:bodyPr wrap="none" lIns="0" tIns="0" rIns="0" bIns="0" rtlCol="0">
            <a:spAutoFit/>
          </a:bodyPr>
          <a:lstStyle/>
          <a:p>
            <a:r>
              <a:rPr lang="en-US" sz="2000" dirty="0"/>
              <a:t>Binding output</a:t>
            </a:r>
          </a:p>
        </p:txBody>
      </p:sp>
    </p:spTree>
    <p:extLst>
      <p:ext uri="{BB962C8B-B14F-4D97-AF65-F5344CB8AC3E}">
        <p14:creationId xmlns:p14="http://schemas.microsoft.com/office/powerpoint/2010/main" val="11262079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4EAE-0772-8044-A362-68C97F205F4A}"/>
              </a:ext>
            </a:extLst>
          </p:cNvPr>
          <p:cNvSpPr>
            <a:spLocks noGrp="1"/>
          </p:cNvSpPr>
          <p:nvPr>
            <p:ph type="title"/>
          </p:nvPr>
        </p:nvSpPr>
        <p:spPr/>
        <p:txBody>
          <a:bodyPr/>
          <a:lstStyle/>
          <a:p>
            <a:r>
              <a:rPr lang="es-ES_tradnl"/>
              <a:t>El desarrollo de Functions</a:t>
            </a:r>
          </a:p>
        </p:txBody>
      </p:sp>
      <p:sp>
        <p:nvSpPr>
          <p:cNvPr id="3" name="Text Placeholder 2">
            <a:extLst>
              <a:ext uri="{FF2B5EF4-FFF2-40B4-BE49-F238E27FC236}">
                <a16:creationId xmlns:a16="http://schemas.microsoft.com/office/drawing/2014/main" id="{2ECA5EDF-E0C1-174E-8448-4BC0819D3158}"/>
              </a:ext>
            </a:extLst>
          </p:cNvPr>
          <p:cNvSpPr>
            <a:spLocks noGrp="1"/>
          </p:cNvSpPr>
          <p:nvPr>
            <p:ph type="body" sz="quarter" idx="10"/>
          </p:nvPr>
        </p:nvSpPr>
        <p:spPr>
          <a:xfrm>
            <a:off x="586390" y="1434370"/>
            <a:ext cx="11018520" cy="1982081"/>
          </a:xfrm>
        </p:spPr>
        <p:txBody>
          <a:bodyPr/>
          <a:lstStyle/>
          <a:p>
            <a:r>
              <a:rPr lang="es-ES_tradnl" dirty="0"/>
              <a:t>Cuando trabajas con </a:t>
            </a:r>
            <a:r>
              <a:rPr lang="es-ES_tradnl" b="1" dirty="0" err="1"/>
              <a:t>Azure</a:t>
            </a:r>
            <a:r>
              <a:rPr lang="es-ES_tradnl" b="1" dirty="0"/>
              <a:t> </a:t>
            </a:r>
            <a:r>
              <a:rPr lang="es-ES_tradnl" b="1" dirty="0" err="1"/>
              <a:t>Functions</a:t>
            </a:r>
            <a:r>
              <a:rPr lang="es-ES_tradnl" dirty="0"/>
              <a:t> tienes tres formas de trabajar.</a:t>
            </a:r>
          </a:p>
          <a:p>
            <a:r>
              <a:rPr lang="es-ES_tradnl" dirty="0"/>
              <a:t>Portal de </a:t>
            </a:r>
            <a:r>
              <a:rPr lang="es-ES_tradnl" b="1" dirty="0" err="1"/>
              <a:t>Azure</a:t>
            </a:r>
            <a:endParaRPr lang="es-ES_tradnl" b="1" dirty="0"/>
          </a:p>
          <a:p>
            <a:r>
              <a:rPr lang="es-ES_tradnl" dirty="0"/>
              <a:t>Las herramientas de líneas de comandos</a:t>
            </a:r>
          </a:p>
          <a:p>
            <a:r>
              <a:rPr lang="es-ES_tradnl" b="1" dirty="0"/>
              <a:t>Visual Studio </a:t>
            </a:r>
            <a:r>
              <a:rPr lang="es-ES_tradnl" dirty="0"/>
              <a:t>¡Por supuesto!</a:t>
            </a:r>
          </a:p>
        </p:txBody>
      </p:sp>
    </p:spTree>
    <p:extLst>
      <p:ext uri="{BB962C8B-B14F-4D97-AF65-F5344CB8AC3E}">
        <p14:creationId xmlns:p14="http://schemas.microsoft.com/office/powerpoint/2010/main" val="14315706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2BD2-DBF7-BA4F-8F83-DA25B4D6B548}"/>
              </a:ext>
            </a:extLst>
          </p:cNvPr>
          <p:cNvSpPr>
            <a:spLocks noGrp="1"/>
          </p:cNvSpPr>
          <p:nvPr>
            <p:ph type="title"/>
          </p:nvPr>
        </p:nvSpPr>
        <p:spPr>
          <a:xfrm>
            <a:off x="588263" y="457200"/>
            <a:ext cx="11018520" cy="553998"/>
          </a:xfrm>
        </p:spPr>
        <p:txBody>
          <a:bodyPr/>
          <a:lstStyle/>
          <a:p>
            <a:r>
              <a:rPr lang="en-US"/>
              <a:t>Microsoft       Open Source</a:t>
            </a:r>
            <a:endParaRPr lang="es-ES_tradnl"/>
          </a:p>
        </p:txBody>
      </p:sp>
      <p:sp>
        <p:nvSpPr>
          <p:cNvPr id="3" name="Text Placeholder 2">
            <a:extLst>
              <a:ext uri="{FF2B5EF4-FFF2-40B4-BE49-F238E27FC236}">
                <a16:creationId xmlns:a16="http://schemas.microsoft.com/office/drawing/2014/main" id="{21ED2DE8-CB5B-F94A-95A6-D8F8576B24AC}"/>
              </a:ext>
            </a:extLst>
          </p:cNvPr>
          <p:cNvSpPr>
            <a:spLocks noGrp="1"/>
          </p:cNvSpPr>
          <p:nvPr>
            <p:ph type="body" sz="quarter" idx="10"/>
          </p:nvPr>
        </p:nvSpPr>
        <p:spPr>
          <a:xfrm>
            <a:off x="586390" y="1434370"/>
            <a:ext cx="11018520" cy="4493538"/>
          </a:xfrm>
        </p:spPr>
        <p:txBody>
          <a:bodyPr/>
          <a:lstStyle/>
          <a:p>
            <a:r>
              <a:rPr lang="en-US" dirty="0"/>
              <a:t>Azure Functions Runtime</a:t>
            </a:r>
          </a:p>
          <a:p>
            <a:pPr lvl="1"/>
            <a:r>
              <a:rPr lang="en-US" dirty="0">
                <a:hlinkClick r:id="rId2"/>
              </a:rPr>
              <a:t>https://github.com/Azure/azure-functions-host</a:t>
            </a:r>
            <a:endParaRPr lang="en-US" dirty="0"/>
          </a:p>
          <a:p>
            <a:r>
              <a:rPr lang="en-US" dirty="0"/>
              <a:t>Azure Functions Templates</a:t>
            </a:r>
          </a:p>
          <a:p>
            <a:pPr lvl="1"/>
            <a:r>
              <a:rPr lang="en-US" dirty="0">
                <a:hlinkClick r:id="rId3"/>
              </a:rPr>
              <a:t>https://github.com/Azure/azure-functions-templates</a:t>
            </a:r>
            <a:endParaRPr lang="en-US" dirty="0"/>
          </a:p>
          <a:p>
            <a:r>
              <a:rPr lang="en-US" dirty="0" err="1"/>
              <a:t>Documentación</a:t>
            </a:r>
            <a:r>
              <a:rPr lang="en-US" dirty="0"/>
              <a:t> Azure Functions</a:t>
            </a:r>
          </a:p>
          <a:p>
            <a:pPr lvl="1"/>
            <a:r>
              <a:rPr lang="en-US" dirty="0">
                <a:hlinkClick r:id="rId4"/>
              </a:rPr>
              <a:t>https://github.com/Azure/azure-functions</a:t>
            </a:r>
            <a:endParaRPr lang="en-US" dirty="0"/>
          </a:p>
          <a:p>
            <a:r>
              <a:rPr lang="en-US" dirty="0"/>
              <a:t>Core Azure Functions Runtime y bindings</a:t>
            </a:r>
          </a:p>
          <a:p>
            <a:pPr lvl="1"/>
            <a:r>
              <a:rPr lang="en-US" dirty="0">
                <a:hlinkClick r:id="rId5"/>
              </a:rPr>
              <a:t>https://github.com/Azure/azure-webjobs-sdk</a:t>
            </a:r>
            <a:endParaRPr lang="en-US" dirty="0"/>
          </a:p>
          <a:p>
            <a:r>
              <a:rPr lang="en-US" dirty="0"/>
              <a:t>Portal</a:t>
            </a:r>
          </a:p>
          <a:p>
            <a:pPr lvl="1"/>
            <a:r>
              <a:rPr lang="en-US" dirty="0">
                <a:hlinkClick r:id="rId6"/>
              </a:rPr>
              <a:t>https://github.com/Azure/azure-functions-ux</a:t>
            </a:r>
            <a:endParaRPr lang="en-US" dirty="0"/>
          </a:p>
        </p:txBody>
      </p:sp>
      <p:pic>
        <p:nvPicPr>
          <p:cNvPr id="5" name="Graphic 4" descr="Heart">
            <a:extLst>
              <a:ext uri="{FF2B5EF4-FFF2-40B4-BE49-F238E27FC236}">
                <a16:creationId xmlns:a16="http://schemas.microsoft.com/office/drawing/2014/main" id="{91B3EBC4-6A6B-9A43-996B-5E559E1EC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6295" y="342795"/>
            <a:ext cx="782808" cy="782808"/>
          </a:xfrm>
          <a:prstGeom prst="rect">
            <a:avLst/>
          </a:prstGeom>
        </p:spPr>
      </p:pic>
    </p:spTree>
    <p:extLst>
      <p:ext uri="{BB962C8B-B14F-4D97-AF65-F5344CB8AC3E}">
        <p14:creationId xmlns:p14="http://schemas.microsoft.com/office/powerpoint/2010/main" val="33422002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645425"/>
            <a:ext cx="9144000" cy="886397"/>
          </a:xfrm>
        </p:spPr>
        <p:txBody>
          <a:bodyPr/>
          <a:lstStyle/>
          <a:p>
            <a:r>
              <a:rPr lang="en-US" dirty="0"/>
              <a:t>Demo 1</a:t>
            </a:r>
            <a:br>
              <a:rPr lang="en-US" dirty="0"/>
            </a:br>
            <a:r>
              <a:rPr lang="en-US" sz="2800" dirty="0"/>
              <a:t>Azure Functions + Cognitive Services + Xamarin</a:t>
            </a:r>
          </a:p>
        </p:txBody>
      </p:sp>
      <p:sp>
        <p:nvSpPr>
          <p:cNvPr id="4" name="Text Placeholder 3"/>
          <p:cNvSpPr>
            <a:spLocks noGrp="1"/>
          </p:cNvSpPr>
          <p:nvPr>
            <p:ph type="body" sz="quarter" idx="12"/>
          </p:nvPr>
        </p:nvSpPr>
        <p:spPr>
          <a:xfrm>
            <a:off x="585216" y="3977319"/>
            <a:ext cx="9144000" cy="307777"/>
          </a:xfrm>
        </p:spPr>
        <p:txBody>
          <a:bodyPr/>
          <a:lstStyle/>
          <a:p>
            <a:r>
              <a:rPr lang="en-US" dirty="0"/>
              <a:t>José </a:t>
            </a:r>
            <a:r>
              <a:rPr lang="en-US" dirty="0" err="1"/>
              <a:t>Saturnino</a:t>
            </a:r>
            <a:r>
              <a:rPr lang="en-US" dirty="0"/>
              <a:t> Pimentel Juárez</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5A1FD2CC-0075-BC43-9918-C3D153B3DF7C}"/>
              </a:ext>
            </a:extLst>
          </p:cNvPr>
          <p:cNvPicPr>
            <a:picLocks noChangeAspect="1"/>
          </p:cNvPicPr>
          <p:nvPr/>
        </p:nvPicPr>
        <p:blipFill>
          <a:blip r:embed="rId2"/>
          <a:stretch>
            <a:fillRect/>
          </a:stretch>
        </p:blipFill>
        <p:spPr>
          <a:xfrm>
            <a:off x="4279900" y="3432175"/>
            <a:ext cx="774700" cy="774700"/>
          </a:xfrm>
          <a:prstGeom prst="rect">
            <a:avLst/>
          </a:prstGeom>
        </p:spPr>
      </p:pic>
      <p:pic>
        <p:nvPicPr>
          <p:cNvPr id="5" name="Picture 4" descr="A stop sign&#10;&#10;Description automatically generated">
            <a:extLst>
              <a:ext uri="{FF2B5EF4-FFF2-40B4-BE49-F238E27FC236}">
                <a16:creationId xmlns:a16="http://schemas.microsoft.com/office/drawing/2014/main" id="{F323C1E8-63FD-2A48-8B10-3E5B8EC9E019}"/>
              </a:ext>
            </a:extLst>
          </p:cNvPr>
          <p:cNvPicPr>
            <a:picLocks noChangeAspect="1"/>
          </p:cNvPicPr>
          <p:nvPr/>
        </p:nvPicPr>
        <p:blipFill>
          <a:blip r:embed="rId3"/>
          <a:stretch>
            <a:fillRect/>
          </a:stretch>
        </p:blipFill>
        <p:spPr>
          <a:xfrm>
            <a:off x="1622724" y="3432175"/>
            <a:ext cx="774700" cy="774700"/>
          </a:xfrm>
          <a:prstGeom prst="rect">
            <a:avLst/>
          </a:prstGeom>
        </p:spPr>
      </p:pic>
      <p:sp>
        <p:nvSpPr>
          <p:cNvPr id="6" name="TextBox 5">
            <a:extLst>
              <a:ext uri="{FF2B5EF4-FFF2-40B4-BE49-F238E27FC236}">
                <a16:creationId xmlns:a16="http://schemas.microsoft.com/office/drawing/2014/main" id="{CA80AC73-2BB2-F146-B1FA-20F66DBEFDE9}"/>
              </a:ext>
            </a:extLst>
          </p:cNvPr>
          <p:cNvSpPr txBox="1"/>
          <p:nvPr/>
        </p:nvSpPr>
        <p:spPr>
          <a:xfrm>
            <a:off x="2928784" y="3899098"/>
            <a:ext cx="716928" cy="307777"/>
          </a:xfrm>
          <a:prstGeom prst="rect">
            <a:avLst/>
          </a:prstGeom>
          <a:noFill/>
        </p:spPr>
        <p:txBody>
          <a:bodyPr wrap="none" lIns="0" tIns="0" rIns="0" bIns="0" rtlCol="0">
            <a:spAutoFit/>
          </a:bodyPr>
          <a:lstStyle/>
          <a:p>
            <a:r>
              <a:rPr lang="en-US" sz="2000" dirty="0"/>
              <a:t>Trigger</a:t>
            </a:r>
            <a:endParaRPr lang="es-ES_tradnl" sz="2000" dirty="0" err="1">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41FA7528-6B49-C642-815F-4D3376F7F1EE}"/>
              </a:ext>
            </a:extLst>
          </p:cNvPr>
          <p:cNvCxnSpPr>
            <a:cxnSpLocks/>
            <a:stCxn id="5" idx="3"/>
            <a:endCxn id="4" idx="1"/>
          </p:cNvCxnSpPr>
          <p:nvPr/>
        </p:nvCxnSpPr>
        <p:spPr>
          <a:xfrm>
            <a:off x="2397424" y="3819525"/>
            <a:ext cx="188247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F9A833-55B4-5E4A-9C42-A8A05234B9B3}"/>
              </a:ext>
            </a:extLst>
          </p:cNvPr>
          <p:cNvSpPr txBox="1"/>
          <p:nvPr/>
        </p:nvSpPr>
        <p:spPr>
          <a:xfrm>
            <a:off x="1351368" y="4286448"/>
            <a:ext cx="1317412" cy="307777"/>
          </a:xfrm>
          <a:prstGeom prst="rect">
            <a:avLst/>
          </a:prstGeom>
          <a:noFill/>
        </p:spPr>
        <p:txBody>
          <a:bodyPr wrap="none" lIns="0" tIns="0" rIns="0" bIns="0" rtlCol="0">
            <a:spAutoFit/>
          </a:bodyPr>
          <a:lstStyle/>
          <a:p>
            <a:r>
              <a:rPr lang="es-ES_tradnl" sz="2000" dirty="0">
                <a:gradFill>
                  <a:gsLst>
                    <a:gs pos="2917">
                      <a:schemeClr val="tx1"/>
                    </a:gs>
                    <a:gs pos="30000">
                      <a:schemeClr val="tx1"/>
                    </a:gs>
                  </a:gsLst>
                  <a:lin ang="5400000" scaled="0"/>
                </a:gradFill>
              </a:rPr>
              <a:t>Blob Storage</a:t>
            </a:r>
          </a:p>
        </p:txBody>
      </p:sp>
      <p:sp>
        <p:nvSpPr>
          <p:cNvPr id="9" name="TextBox 8">
            <a:extLst>
              <a:ext uri="{FF2B5EF4-FFF2-40B4-BE49-F238E27FC236}">
                <a16:creationId xmlns:a16="http://schemas.microsoft.com/office/drawing/2014/main" id="{10B0C478-CDAF-1F43-BC3E-08B25B64E869}"/>
              </a:ext>
            </a:extLst>
          </p:cNvPr>
          <p:cNvSpPr txBox="1"/>
          <p:nvPr/>
        </p:nvSpPr>
        <p:spPr>
          <a:xfrm>
            <a:off x="4254410" y="4206875"/>
            <a:ext cx="912109" cy="307777"/>
          </a:xfrm>
          <a:prstGeom prst="rect">
            <a:avLst/>
          </a:prstGeom>
          <a:noFill/>
        </p:spPr>
        <p:txBody>
          <a:bodyPr wrap="none" lIns="0" tIns="0" rIns="0" bIns="0" rtlCol="0">
            <a:spAutoFit/>
          </a:bodyPr>
          <a:lstStyle/>
          <a:p>
            <a:r>
              <a:rPr lang="es-ES_tradnl" sz="2000">
                <a:gradFill>
                  <a:gsLst>
                    <a:gs pos="2917">
                      <a:schemeClr val="tx1"/>
                    </a:gs>
                    <a:gs pos="30000">
                      <a:schemeClr val="tx1"/>
                    </a:gs>
                  </a:gsLst>
                  <a:lin ang="5400000" scaled="0"/>
                </a:gradFill>
              </a:rPr>
              <a:t>Function</a:t>
            </a:r>
            <a:endParaRPr lang="es-ES_tradnl" sz="2000" dirty="0">
              <a:gradFill>
                <a:gsLst>
                  <a:gs pos="2917">
                    <a:schemeClr val="tx1"/>
                  </a:gs>
                  <a:gs pos="30000">
                    <a:schemeClr val="tx1"/>
                  </a:gs>
                </a:gsLst>
                <a:lin ang="5400000" scaled="0"/>
              </a:gradFill>
            </a:endParaRPr>
          </a:p>
        </p:txBody>
      </p:sp>
      <p:pic>
        <p:nvPicPr>
          <p:cNvPr id="11" name="Graphic 10" descr="Eye">
            <a:extLst>
              <a:ext uri="{FF2B5EF4-FFF2-40B4-BE49-F238E27FC236}">
                <a16:creationId xmlns:a16="http://schemas.microsoft.com/office/drawing/2014/main" id="{611C8A33-A1AD-814B-9EA2-9AB55C7F0C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788" y="1514477"/>
            <a:ext cx="914400" cy="914400"/>
          </a:xfrm>
          <a:prstGeom prst="rect">
            <a:avLst/>
          </a:prstGeom>
        </p:spPr>
      </p:pic>
      <p:sp>
        <p:nvSpPr>
          <p:cNvPr id="12" name="TextBox 11">
            <a:extLst>
              <a:ext uri="{FF2B5EF4-FFF2-40B4-BE49-F238E27FC236}">
                <a16:creationId xmlns:a16="http://schemas.microsoft.com/office/drawing/2014/main" id="{66F984CF-4A96-2848-A455-06BCF7273BE0}"/>
              </a:ext>
            </a:extLst>
          </p:cNvPr>
          <p:cNvSpPr txBox="1"/>
          <p:nvPr/>
        </p:nvSpPr>
        <p:spPr>
          <a:xfrm>
            <a:off x="5423865" y="2363889"/>
            <a:ext cx="1739707" cy="307777"/>
          </a:xfrm>
          <a:prstGeom prst="rect">
            <a:avLst/>
          </a:prstGeom>
          <a:noFill/>
        </p:spPr>
        <p:txBody>
          <a:bodyPr wrap="none" lIns="0" tIns="0" rIns="0" bIns="0" rtlCol="0">
            <a:spAutoFit/>
          </a:bodyPr>
          <a:lstStyle/>
          <a:p>
            <a:r>
              <a:rPr lang="es-ES_tradnl" sz="2000" dirty="0" err="1">
                <a:gradFill>
                  <a:gsLst>
                    <a:gs pos="2917">
                      <a:schemeClr val="tx1"/>
                    </a:gs>
                    <a:gs pos="30000">
                      <a:schemeClr val="tx1"/>
                    </a:gs>
                  </a:gsLst>
                  <a:lin ang="5400000" scaled="0"/>
                </a:gradFill>
              </a:rPr>
              <a:t>Computer</a:t>
            </a:r>
            <a:r>
              <a:rPr lang="es-ES_tradnl" sz="2000" dirty="0">
                <a:gradFill>
                  <a:gsLst>
                    <a:gs pos="2917">
                      <a:schemeClr val="tx1"/>
                    </a:gs>
                    <a:gs pos="30000">
                      <a:schemeClr val="tx1"/>
                    </a:gs>
                  </a:gsLst>
                  <a:lin ang="5400000" scaled="0"/>
                </a:gradFill>
              </a:rPr>
              <a:t> </a:t>
            </a:r>
            <a:r>
              <a:rPr lang="es-ES_tradnl" sz="2000">
                <a:gradFill>
                  <a:gsLst>
                    <a:gs pos="2917">
                      <a:schemeClr val="tx1"/>
                    </a:gs>
                    <a:gs pos="30000">
                      <a:schemeClr val="tx1"/>
                    </a:gs>
                  </a:gsLst>
                  <a:lin ang="5400000" scaled="0"/>
                </a:gradFill>
              </a:rPr>
              <a:t>Vision</a:t>
            </a:r>
            <a:endParaRPr lang="es-ES_tradnl" sz="2000" dirty="0">
              <a:gradFill>
                <a:gsLst>
                  <a:gs pos="2917">
                    <a:schemeClr val="tx1"/>
                  </a:gs>
                  <a:gs pos="30000">
                    <a:schemeClr val="tx1"/>
                  </a:gs>
                </a:gsLst>
                <a:lin ang="5400000" scaled="0"/>
              </a:gradFill>
            </a:endParaRPr>
          </a:p>
        </p:txBody>
      </p:sp>
      <p:cxnSp>
        <p:nvCxnSpPr>
          <p:cNvPr id="16" name="Straight Arrow Connector 15">
            <a:extLst>
              <a:ext uri="{FF2B5EF4-FFF2-40B4-BE49-F238E27FC236}">
                <a16:creationId xmlns:a16="http://schemas.microsoft.com/office/drawing/2014/main" id="{2C690292-820C-6C46-B5ED-DEF44411E503}"/>
              </a:ext>
            </a:extLst>
          </p:cNvPr>
          <p:cNvCxnSpPr>
            <a:cxnSpLocks/>
            <a:stCxn id="11" idx="1"/>
            <a:endCxn id="4" idx="0"/>
          </p:cNvCxnSpPr>
          <p:nvPr/>
        </p:nvCxnSpPr>
        <p:spPr>
          <a:xfrm flipH="1">
            <a:off x="4667250" y="1971677"/>
            <a:ext cx="998538" cy="14604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5733F71-39B4-734E-9953-F6AC4517DCC5}"/>
              </a:ext>
            </a:extLst>
          </p:cNvPr>
          <p:cNvPicPr>
            <a:picLocks noChangeAspect="1"/>
          </p:cNvPicPr>
          <p:nvPr/>
        </p:nvPicPr>
        <p:blipFill>
          <a:blip r:embed="rId6"/>
          <a:stretch>
            <a:fillRect/>
          </a:stretch>
        </p:blipFill>
        <p:spPr>
          <a:xfrm>
            <a:off x="6426350" y="3432175"/>
            <a:ext cx="774700" cy="774700"/>
          </a:xfrm>
          <a:prstGeom prst="rect">
            <a:avLst/>
          </a:prstGeom>
        </p:spPr>
      </p:pic>
      <p:sp>
        <p:nvSpPr>
          <p:cNvPr id="23" name="TextBox 22">
            <a:extLst>
              <a:ext uri="{FF2B5EF4-FFF2-40B4-BE49-F238E27FC236}">
                <a16:creationId xmlns:a16="http://schemas.microsoft.com/office/drawing/2014/main" id="{0B02B72B-9A55-D747-A537-82448EA87B3D}"/>
              </a:ext>
            </a:extLst>
          </p:cNvPr>
          <p:cNvSpPr txBox="1"/>
          <p:nvPr/>
        </p:nvSpPr>
        <p:spPr>
          <a:xfrm>
            <a:off x="6143862" y="4206875"/>
            <a:ext cx="1399935" cy="307777"/>
          </a:xfrm>
          <a:prstGeom prst="rect">
            <a:avLst/>
          </a:prstGeom>
          <a:noFill/>
        </p:spPr>
        <p:txBody>
          <a:bodyPr wrap="none" lIns="0" tIns="0" rIns="0" bIns="0" rtlCol="0">
            <a:spAutoFit/>
          </a:bodyPr>
          <a:lstStyle/>
          <a:p>
            <a:r>
              <a:rPr lang="es-ES_tradnl" sz="2000" dirty="0" err="1">
                <a:gradFill>
                  <a:gsLst>
                    <a:gs pos="2917">
                      <a:schemeClr val="tx1"/>
                    </a:gs>
                    <a:gs pos="30000">
                      <a:schemeClr val="tx1"/>
                    </a:gs>
                  </a:gsLst>
                  <a:lin ang="5400000" scaled="0"/>
                </a:gradFill>
              </a:rPr>
              <a:t>Table</a:t>
            </a:r>
            <a:r>
              <a:rPr lang="es-ES_tradnl" sz="2000" dirty="0">
                <a:gradFill>
                  <a:gsLst>
                    <a:gs pos="2917">
                      <a:schemeClr val="tx1"/>
                    </a:gs>
                    <a:gs pos="30000">
                      <a:schemeClr val="tx1"/>
                    </a:gs>
                  </a:gsLst>
                  <a:lin ang="5400000" scaled="0"/>
                </a:gradFill>
              </a:rPr>
              <a:t> Storage</a:t>
            </a:r>
          </a:p>
        </p:txBody>
      </p:sp>
      <p:cxnSp>
        <p:nvCxnSpPr>
          <p:cNvPr id="25" name="Straight Arrow Connector 24">
            <a:extLst>
              <a:ext uri="{FF2B5EF4-FFF2-40B4-BE49-F238E27FC236}">
                <a16:creationId xmlns:a16="http://schemas.microsoft.com/office/drawing/2014/main" id="{CFBFDBB2-3C38-F047-B051-50DCD38251C0}"/>
              </a:ext>
            </a:extLst>
          </p:cNvPr>
          <p:cNvCxnSpPr>
            <a:stCxn id="4" idx="3"/>
            <a:endCxn id="22" idx="1"/>
          </p:cNvCxnSpPr>
          <p:nvPr/>
        </p:nvCxnSpPr>
        <p:spPr>
          <a:xfrm>
            <a:off x="5054600" y="3819525"/>
            <a:ext cx="13717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Smart Phone">
            <a:extLst>
              <a:ext uri="{FF2B5EF4-FFF2-40B4-BE49-F238E27FC236}">
                <a16:creationId xmlns:a16="http://schemas.microsoft.com/office/drawing/2014/main" id="{B879884B-58B3-3A4D-8509-257A8828BD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2874" y="1757266"/>
            <a:ext cx="914400" cy="914400"/>
          </a:xfrm>
          <a:prstGeom prst="rect">
            <a:avLst/>
          </a:prstGeom>
        </p:spPr>
      </p:pic>
      <p:pic>
        <p:nvPicPr>
          <p:cNvPr id="33" name="Picture 32" descr="A close up of a sign&#10;&#10;Description automatically generated">
            <a:extLst>
              <a:ext uri="{FF2B5EF4-FFF2-40B4-BE49-F238E27FC236}">
                <a16:creationId xmlns:a16="http://schemas.microsoft.com/office/drawing/2014/main" id="{48D6D32C-C72C-FB4D-9C50-EB2AB5B40E4C}"/>
              </a:ext>
            </a:extLst>
          </p:cNvPr>
          <p:cNvPicPr>
            <a:picLocks noChangeAspect="1"/>
          </p:cNvPicPr>
          <p:nvPr/>
        </p:nvPicPr>
        <p:blipFill>
          <a:blip r:embed="rId2"/>
          <a:stretch>
            <a:fillRect/>
          </a:stretch>
        </p:blipFill>
        <p:spPr>
          <a:xfrm>
            <a:off x="8542219" y="3429000"/>
            <a:ext cx="774700" cy="774700"/>
          </a:xfrm>
          <a:prstGeom prst="rect">
            <a:avLst/>
          </a:prstGeom>
        </p:spPr>
      </p:pic>
      <p:sp>
        <p:nvSpPr>
          <p:cNvPr id="34" name="TextBox 33">
            <a:extLst>
              <a:ext uri="{FF2B5EF4-FFF2-40B4-BE49-F238E27FC236}">
                <a16:creationId xmlns:a16="http://schemas.microsoft.com/office/drawing/2014/main" id="{98AEDB42-1885-B542-903E-71A837149CA5}"/>
              </a:ext>
            </a:extLst>
          </p:cNvPr>
          <p:cNvSpPr txBox="1"/>
          <p:nvPr/>
        </p:nvSpPr>
        <p:spPr>
          <a:xfrm>
            <a:off x="8516729" y="4203700"/>
            <a:ext cx="912109" cy="307777"/>
          </a:xfrm>
          <a:prstGeom prst="rect">
            <a:avLst/>
          </a:prstGeom>
          <a:noFill/>
        </p:spPr>
        <p:txBody>
          <a:bodyPr wrap="none" lIns="0" tIns="0" rIns="0" bIns="0" rtlCol="0">
            <a:spAutoFit/>
          </a:bodyPr>
          <a:lstStyle/>
          <a:p>
            <a:r>
              <a:rPr lang="es-ES_tradnl" sz="2000">
                <a:gradFill>
                  <a:gsLst>
                    <a:gs pos="2917">
                      <a:schemeClr val="tx1"/>
                    </a:gs>
                    <a:gs pos="30000">
                      <a:schemeClr val="tx1"/>
                    </a:gs>
                  </a:gsLst>
                  <a:lin ang="5400000" scaled="0"/>
                </a:gradFill>
              </a:rPr>
              <a:t>Function</a:t>
            </a:r>
            <a:endParaRPr lang="es-ES_tradnl" sz="2000" dirty="0">
              <a:gradFill>
                <a:gsLst>
                  <a:gs pos="2917">
                    <a:schemeClr val="tx1"/>
                  </a:gs>
                  <a:gs pos="30000">
                    <a:schemeClr val="tx1"/>
                  </a:gs>
                </a:gsLst>
                <a:lin ang="5400000" scaled="0"/>
              </a:gradFill>
            </a:endParaRPr>
          </a:p>
        </p:txBody>
      </p:sp>
      <p:cxnSp>
        <p:nvCxnSpPr>
          <p:cNvPr id="36" name="Straight Arrow Connector 35">
            <a:extLst>
              <a:ext uri="{FF2B5EF4-FFF2-40B4-BE49-F238E27FC236}">
                <a16:creationId xmlns:a16="http://schemas.microsoft.com/office/drawing/2014/main" id="{400C137E-CD35-424F-85AD-A6251A3726EF}"/>
              </a:ext>
            </a:extLst>
          </p:cNvPr>
          <p:cNvCxnSpPr>
            <a:stCxn id="22" idx="3"/>
            <a:endCxn id="33" idx="1"/>
          </p:cNvCxnSpPr>
          <p:nvPr/>
        </p:nvCxnSpPr>
        <p:spPr>
          <a:xfrm flipV="1">
            <a:off x="7201050" y="3816350"/>
            <a:ext cx="1341169" cy="317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9FDE0C-A1D6-104B-8145-91ADF4DCD5D6}"/>
              </a:ext>
            </a:extLst>
          </p:cNvPr>
          <p:cNvCxnSpPr>
            <a:stCxn id="29" idx="2"/>
            <a:endCxn id="5" idx="0"/>
          </p:cNvCxnSpPr>
          <p:nvPr/>
        </p:nvCxnSpPr>
        <p:spPr>
          <a:xfrm>
            <a:off x="2010074" y="2671666"/>
            <a:ext cx="0" cy="7605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Smart Phone">
            <a:extLst>
              <a:ext uri="{FF2B5EF4-FFF2-40B4-BE49-F238E27FC236}">
                <a16:creationId xmlns:a16="http://schemas.microsoft.com/office/drawing/2014/main" id="{FAB3F402-540A-ED40-9115-4B39F9A475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260" y="3352998"/>
            <a:ext cx="914400" cy="914400"/>
          </a:xfrm>
          <a:prstGeom prst="rect">
            <a:avLst/>
          </a:prstGeom>
        </p:spPr>
      </p:pic>
      <p:cxnSp>
        <p:nvCxnSpPr>
          <p:cNvPr id="41" name="Straight Arrow Connector 40">
            <a:extLst>
              <a:ext uri="{FF2B5EF4-FFF2-40B4-BE49-F238E27FC236}">
                <a16:creationId xmlns:a16="http://schemas.microsoft.com/office/drawing/2014/main" id="{3E738C9E-4421-1441-990B-C0556F8ABFBF}"/>
              </a:ext>
            </a:extLst>
          </p:cNvPr>
          <p:cNvCxnSpPr>
            <a:stCxn id="33" idx="3"/>
            <a:endCxn id="39" idx="1"/>
          </p:cNvCxnSpPr>
          <p:nvPr/>
        </p:nvCxnSpPr>
        <p:spPr>
          <a:xfrm flipV="1">
            <a:off x="9316919" y="3810198"/>
            <a:ext cx="1110341" cy="61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39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698002"/>
            <a:ext cx="5439451" cy="1107996"/>
          </a:xfrm>
        </p:spPr>
        <p:txBody>
          <a:bodyPr/>
          <a:lstStyle/>
          <a:p>
            <a:r>
              <a:rPr lang="en-US">
                <a:cs typeface="Segoe UI Semilight"/>
              </a:rPr>
              <a:t>Por </a:t>
            </a:r>
            <a:r>
              <a:rPr lang="en-US" err="1">
                <a:cs typeface="Segoe UI Semilight"/>
              </a:rPr>
              <a:t>qué</a:t>
            </a:r>
            <a:r>
              <a:rPr lang="en-US">
                <a:cs typeface="Segoe UI Semilight"/>
              </a:rPr>
              <a:t> COSMOS DB ?</a:t>
            </a:r>
            <a:endParaRPr lang="en-US"/>
          </a:p>
        </p:txBody>
      </p:sp>
      <p:pic>
        <p:nvPicPr>
          <p:cNvPr id="4" name="Picture 5" descr="A picture containing vector graphics&#10;&#10;Description generated with very high confidence">
            <a:extLst>
              <a:ext uri="{FF2B5EF4-FFF2-40B4-BE49-F238E27FC236}">
                <a16:creationId xmlns:a16="http://schemas.microsoft.com/office/drawing/2014/main" id="{75A3300B-FF98-4204-AE7E-6A6F631388E7}"/>
              </a:ext>
            </a:extLst>
          </p:cNvPr>
          <p:cNvPicPr>
            <a:picLocks noChangeAspect="1"/>
          </p:cNvPicPr>
          <p:nvPr/>
        </p:nvPicPr>
        <p:blipFill>
          <a:blip r:embed="rId3"/>
          <a:stretch>
            <a:fillRect/>
          </a:stretch>
        </p:blipFill>
        <p:spPr>
          <a:xfrm>
            <a:off x="7402606" y="1429871"/>
            <a:ext cx="3639670" cy="3639670"/>
          </a:xfrm>
          <a:prstGeom prst="rect">
            <a:avLst/>
          </a:prstGeom>
        </p:spPr>
      </p:pic>
    </p:spTree>
    <p:extLst>
      <p:ext uri="{BB962C8B-B14F-4D97-AF65-F5344CB8AC3E}">
        <p14:creationId xmlns:p14="http://schemas.microsoft.com/office/powerpoint/2010/main" val="3283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close up of a map&#10;&#10;Description generated with high confidence">
            <a:extLst>
              <a:ext uri="{FF2B5EF4-FFF2-40B4-BE49-F238E27FC236}">
                <a16:creationId xmlns:a16="http://schemas.microsoft.com/office/drawing/2014/main" id="{CDD86D80-5890-48A9-9E83-A750762A20F0}"/>
              </a:ext>
            </a:extLst>
          </p:cNvPr>
          <p:cNvPicPr>
            <a:picLocks noChangeAspect="1"/>
          </p:cNvPicPr>
          <p:nvPr/>
        </p:nvPicPr>
        <p:blipFill>
          <a:blip r:embed="rId2"/>
          <a:stretch>
            <a:fillRect/>
          </a:stretch>
        </p:blipFill>
        <p:spPr>
          <a:xfrm>
            <a:off x="712696" y="356459"/>
            <a:ext cx="10845051" cy="6105860"/>
          </a:xfrm>
          <a:prstGeom prst="rect">
            <a:avLst/>
          </a:prstGeom>
        </p:spPr>
      </p:pic>
    </p:spTree>
    <p:extLst>
      <p:ext uri="{BB962C8B-B14F-4D97-AF65-F5344CB8AC3E}">
        <p14:creationId xmlns:p14="http://schemas.microsoft.com/office/powerpoint/2010/main" val="28697155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337671" y="775500"/>
            <a:ext cx="4161981" cy="553998"/>
          </a:xfrm>
        </p:spPr>
        <p:txBody>
          <a:bodyPr/>
          <a:lstStyle/>
          <a:p>
            <a:r>
              <a:rPr lang="en-US" err="1">
                <a:cs typeface="Segoe UI Semilight"/>
              </a:rPr>
              <a:t>Algo</a:t>
            </a:r>
            <a:r>
              <a:rPr lang="en-US">
                <a:cs typeface="Segoe UI Semilight"/>
              </a:rPr>
              <a:t> </a:t>
            </a:r>
            <a:r>
              <a:rPr lang="en-US" err="1">
                <a:cs typeface="Segoe UI Semilight"/>
              </a:rPr>
              <a:t>más</a:t>
            </a:r>
            <a:r>
              <a:rPr lang="en-US">
                <a:cs typeface="Segoe UI Semilight"/>
              </a:rPr>
              <a:t> ?</a:t>
            </a:r>
            <a:endParaRPr lang="en-US"/>
          </a:p>
        </p:txBody>
      </p:sp>
      <p:sp>
        <p:nvSpPr>
          <p:cNvPr id="5" name="Text Placeholder 4">
            <a:extLst>
              <a:ext uri="{FF2B5EF4-FFF2-40B4-BE49-F238E27FC236}">
                <a16:creationId xmlns:a16="http://schemas.microsoft.com/office/drawing/2014/main" id="{F045023B-E2E3-4316-96A3-99600FB5E605}"/>
              </a:ext>
            </a:extLst>
          </p:cNvPr>
          <p:cNvSpPr>
            <a:spLocks noGrp="1"/>
          </p:cNvSpPr>
          <p:nvPr>
            <p:ph type="body" sz="quarter" idx="10"/>
          </p:nvPr>
        </p:nvSpPr>
        <p:spPr>
          <a:xfrm>
            <a:off x="337671" y="1854658"/>
            <a:ext cx="4812366" cy="3200876"/>
          </a:xfrm>
        </p:spPr>
        <p:txBody>
          <a:bodyPr vert="horz" wrap="square" lIns="0" tIns="0" rIns="0" bIns="0" rtlCol="0" anchor="t">
            <a:spAutoFit/>
          </a:bodyPr>
          <a:lstStyle/>
          <a:p>
            <a:pPr marL="342900" indent="-342900">
              <a:buFont typeface="Arial" panose="05000000000000000000" pitchFamily="2" charset="2"/>
              <a:buChar char="•"/>
            </a:pPr>
            <a:r>
              <a:rPr lang="en-US" dirty="0" err="1">
                <a:cs typeface="Segoe UI Semilight"/>
              </a:rPr>
              <a:t>Arquitecturas</a:t>
            </a:r>
            <a:r>
              <a:rPr lang="en-US" dirty="0">
                <a:cs typeface="Segoe UI Semilight"/>
              </a:rPr>
              <a:t> de Alta </a:t>
            </a:r>
            <a:r>
              <a:rPr lang="en-US" dirty="0" err="1">
                <a:cs typeface="Segoe UI Semilight"/>
              </a:rPr>
              <a:t>Disponibilidad</a:t>
            </a:r>
            <a:r>
              <a:rPr lang="en-US" dirty="0">
                <a:cs typeface="Segoe UI Semilight"/>
              </a:rPr>
              <a:t>.</a:t>
            </a:r>
            <a:endParaRPr lang="en-US" dirty="0"/>
          </a:p>
          <a:p>
            <a:pPr marL="342900" indent="-342900">
              <a:buFont typeface="Arial" panose="05000000000000000000" pitchFamily="2" charset="2"/>
              <a:buChar char="•"/>
            </a:pPr>
            <a:r>
              <a:rPr lang="en-US" dirty="0" err="1">
                <a:cs typeface="Segoe UI Semilight"/>
              </a:rPr>
              <a:t>Replicación</a:t>
            </a:r>
            <a:r>
              <a:rPr lang="en-US" dirty="0">
                <a:cs typeface="Segoe UI Semilight"/>
              </a:rPr>
              <a:t> y </a:t>
            </a:r>
            <a:r>
              <a:rPr lang="en-US" dirty="0" err="1">
                <a:cs typeface="Segoe UI Semilight"/>
              </a:rPr>
              <a:t>Conmutación</a:t>
            </a:r>
            <a:r>
              <a:rPr lang="en-US" dirty="0">
                <a:cs typeface="Segoe UI Semilight"/>
              </a:rPr>
              <a:t>.</a:t>
            </a:r>
            <a:endParaRPr lang="en-US" dirty="0"/>
          </a:p>
          <a:p>
            <a:pPr marL="342900" indent="-342900">
              <a:buFont typeface="Arial" panose="05000000000000000000" pitchFamily="2" charset="2"/>
              <a:buChar char="•"/>
            </a:pPr>
            <a:r>
              <a:rPr lang="en-US" dirty="0">
                <a:cs typeface="Segoe UI Semilight"/>
              </a:rPr>
              <a:t>Administración </a:t>
            </a:r>
            <a:r>
              <a:rPr lang="en-US" dirty="0" err="1">
                <a:cs typeface="Segoe UI Semilight"/>
              </a:rPr>
              <a:t>automática</a:t>
            </a:r>
            <a:r>
              <a:rPr lang="en-US" dirty="0">
                <a:cs typeface="Segoe UI Semilight"/>
              </a:rPr>
              <a:t> de </a:t>
            </a:r>
            <a:r>
              <a:rPr lang="en-US" dirty="0" err="1">
                <a:cs typeface="Segoe UI Semilight"/>
              </a:rPr>
              <a:t>índices</a:t>
            </a:r>
            <a:r>
              <a:rPr lang="en-US" dirty="0">
                <a:cs typeface="Segoe UI Semilight"/>
              </a:rPr>
              <a:t>.</a:t>
            </a:r>
            <a:endParaRPr lang="en-US" dirty="0" err="1"/>
          </a:p>
          <a:p>
            <a:pPr marL="342900" indent="-342900">
              <a:buFont typeface="Arial" panose="05000000000000000000" pitchFamily="2" charset="2"/>
              <a:buChar char="•"/>
            </a:pPr>
            <a:r>
              <a:rPr lang="en-US" dirty="0">
                <a:cs typeface="Segoe UI Semilight"/>
              </a:rPr>
              <a:t>Seguridad.</a:t>
            </a:r>
            <a:endParaRPr lang="en-US" dirty="0"/>
          </a:p>
          <a:p>
            <a:pPr marL="342900" indent="-342900">
              <a:buFont typeface="Arial" panose="05000000000000000000" pitchFamily="2" charset="2"/>
              <a:buChar char="•"/>
            </a:pPr>
            <a:r>
              <a:rPr lang="en-US" dirty="0" err="1">
                <a:cs typeface="Segoe UI Semilight"/>
              </a:rPr>
              <a:t>Datos</a:t>
            </a:r>
            <a:r>
              <a:rPr lang="en-US" dirty="0">
                <a:cs typeface="Segoe UI Semilight"/>
              </a:rPr>
              <a:t> con </a:t>
            </a:r>
            <a:r>
              <a:rPr lang="en-US" dirty="0" err="1">
                <a:cs typeface="Segoe UI Semilight"/>
              </a:rPr>
              <a:t>Expiración</a:t>
            </a:r>
            <a:r>
              <a:rPr lang="en-US" dirty="0">
                <a:cs typeface="Segoe UI Semilight"/>
              </a:rPr>
              <a:t> </a:t>
            </a:r>
            <a:r>
              <a:rPr lang="en-US" dirty="0" err="1">
                <a:cs typeface="Segoe UI Semilight"/>
              </a:rPr>
              <a:t>Automática</a:t>
            </a:r>
            <a:r>
              <a:rPr lang="en-US" dirty="0">
                <a:cs typeface="Segoe UI Semilight"/>
              </a:rPr>
              <a:t>.</a:t>
            </a:r>
          </a:p>
          <a:p>
            <a:pPr marL="342900" indent="-342900">
              <a:buFont typeface="Arial" panose="05000000000000000000" pitchFamily="2" charset="2"/>
              <a:buChar char="•"/>
            </a:pPr>
            <a:r>
              <a:rPr lang="en-US" dirty="0" err="1">
                <a:cs typeface="Segoe UI Semilight"/>
              </a:rPr>
              <a:t>Asignar</a:t>
            </a:r>
            <a:r>
              <a:rPr lang="en-US" dirty="0">
                <a:cs typeface="Segoe UI Semilight"/>
              </a:rPr>
              <a:t> </a:t>
            </a:r>
            <a:r>
              <a:rPr lang="en-US" dirty="0" err="1">
                <a:cs typeface="Segoe UI Semilight"/>
              </a:rPr>
              <a:t>recursos</a:t>
            </a:r>
            <a:r>
              <a:rPr lang="en-US" dirty="0">
                <a:cs typeface="Segoe UI Semilight"/>
              </a:rPr>
              <a:t> </a:t>
            </a:r>
            <a:r>
              <a:rPr lang="en-US" dirty="0" err="1">
                <a:cs typeface="Segoe UI Semilight"/>
              </a:rPr>
              <a:t>según</a:t>
            </a:r>
            <a:r>
              <a:rPr lang="en-US" dirty="0">
                <a:cs typeface="Segoe UI Semilight"/>
              </a:rPr>
              <a:t> </a:t>
            </a:r>
            <a:r>
              <a:rPr lang="en-US" dirty="0" err="1">
                <a:cs typeface="Segoe UI Semilight"/>
              </a:rPr>
              <a:t>demanda</a:t>
            </a:r>
            <a:r>
              <a:rPr lang="en-US" dirty="0">
                <a:cs typeface="Segoe UI Semilight"/>
              </a:rPr>
              <a:t>. </a:t>
            </a:r>
            <a:endParaRPr lang="en-US" dirty="0"/>
          </a:p>
          <a:p>
            <a:pPr marL="342900" indent="-342900">
              <a:buFont typeface="Arial" panose="05000000000000000000" pitchFamily="2" charset="2"/>
              <a:buChar char="•"/>
            </a:pPr>
            <a:r>
              <a:rPr lang="en-US" dirty="0" err="1">
                <a:cs typeface="Segoe UI"/>
              </a:rPr>
              <a:t>Preparada</a:t>
            </a:r>
            <a:r>
              <a:rPr lang="en-US" dirty="0">
                <a:cs typeface="Segoe UI"/>
              </a:rPr>
              <a:t> para </a:t>
            </a:r>
            <a:r>
              <a:rPr lang="en-US" dirty="0" err="1">
                <a:cs typeface="Segoe UI"/>
              </a:rPr>
              <a:t>análisis</a:t>
            </a:r>
            <a:r>
              <a:rPr lang="en-US" dirty="0">
                <a:cs typeface="Segoe UI"/>
              </a:rPr>
              <a:t>. </a:t>
            </a:r>
            <a:endParaRPr lang="en-US" dirty="0" err="1"/>
          </a:p>
          <a:p>
            <a:pPr marL="342900" indent="-342900">
              <a:buFont typeface="Arial" panose="05000000000000000000" pitchFamily="2" charset="2"/>
              <a:buChar char="•"/>
            </a:pPr>
            <a:r>
              <a:rPr lang="en-US" dirty="0" err="1">
                <a:cs typeface="Segoe UI"/>
              </a:rPr>
              <a:t>Fácil</a:t>
            </a:r>
            <a:r>
              <a:rPr lang="en-US" dirty="0">
                <a:cs typeface="Segoe UI"/>
              </a:rPr>
              <a:t> </a:t>
            </a:r>
            <a:r>
              <a:rPr lang="en-US" dirty="0" err="1">
                <a:cs typeface="Segoe UI"/>
              </a:rPr>
              <a:t>integración</a:t>
            </a:r>
            <a:r>
              <a:rPr lang="en-US" dirty="0">
                <a:cs typeface="Segoe UI"/>
              </a:rPr>
              <a:t> con </a:t>
            </a:r>
            <a:r>
              <a:rPr lang="en-US" dirty="0" err="1">
                <a:cs typeface="Segoe UI"/>
              </a:rPr>
              <a:t>arquitecturas</a:t>
            </a:r>
            <a:r>
              <a:rPr lang="en-US" dirty="0">
                <a:cs typeface="Segoe UI"/>
              </a:rPr>
              <a:t> </a:t>
            </a:r>
            <a:r>
              <a:rPr lang="en-US" dirty="0" err="1">
                <a:cs typeface="Segoe UI"/>
              </a:rPr>
              <a:t>orientadas</a:t>
            </a:r>
            <a:r>
              <a:rPr lang="en-US" dirty="0">
                <a:cs typeface="Segoe UI"/>
              </a:rPr>
              <a:t> a </a:t>
            </a:r>
            <a:r>
              <a:rPr lang="en-US" dirty="0" err="1">
                <a:cs typeface="Segoe UI"/>
              </a:rPr>
              <a:t>eventos</a:t>
            </a:r>
            <a:r>
              <a:rPr lang="en-US" dirty="0">
                <a:cs typeface="Segoe UI"/>
              </a:rPr>
              <a:t>.</a:t>
            </a:r>
            <a:endParaRPr lang="en-US" dirty="0"/>
          </a:p>
        </p:txBody>
      </p:sp>
      <p:pic>
        <p:nvPicPr>
          <p:cNvPr id="15" name="Picture 15" descr="A screenshot of a cell phone&#10;&#10;Description generated with very high confidence">
            <a:extLst>
              <a:ext uri="{FF2B5EF4-FFF2-40B4-BE49-F238E27FC236}">
                <a16:creationId xmlns:a16="http://schemas.microsoft.com/office/drawing/2014/main" id="{3234BA0C-6DD9-4697-8DFB-AFE499A5D273}"/>
              </a:ext>
            </a:extLst>
          </p:cNvPr>
          <p:cNvPicPr>
            <a:picLocks noChangeAspect="1"/>
          </p:cNvPicPr>
          <p:nvPr/>
        </p:nvPicPr>
        <p:blipFill>
          <a:blip r:embed="rId3"/>
          <a:stretch>
            <a:fillRect/>
          </a:stretch>
        </p:blipFill>
        <p:spPr>
          <a:xfrm>
            <a:off x="5962649" y="679964"/>
            <a:ext cx="4889127" cy="3469808"/>
          </a:xfrm>
          <a:prstGeom prst="rect">
            <a:avLst/>
          </a:prstGeom>
        </p:spPr>
      </p:pic>
      <p:pic>
        <p:nvPicPr>
          <p:cNvPr id="19" name="Picture 19" descr="A close up of a map&#10;&#10;Description generated with very high confidence">
            <a:extLst>
              <a:ext uri="{FF2B5EF4-FFF2-40B4-BE49-F238E27FC236}">
                <a16:creationId xmlns:a16="http://schemas.microsoft.com/office/drawing/2014/main" id="{8EE11D30-47B6-4C9B-9724-E07749542F83}"/>
              </a:ext>
            </a:extLst>
          </p:cNvPr>
          <p:cNvPicPr>
            <a:picLocks noChangeAspect="1"/>
          </p:cNvPicPr>
          <p:nvPr/>
        </p:nvPicPr>
        <p:blipFill>
          <a:blip r:embed="rId4"/>
          <a:stretch>
            <a:fillRect/>
          </a:stretch>
        </p:blipFill>
        <p:spPr>
          <a:xfrm>
            <a:off x="9005047" y="3231787"/>
            <a:ext cx="2743200" cy="3195896"/>
          </a:xfrm>
          <a:prstGeom prst="rect">
            <a:avLst/>
          </a:prstGeom>
        </p:spPr>
      </p:pic>
      <p:pic>
        <p:nvPicPr>
          <p:cNvPr id="25" name="Picture 25" descr="A screenshot of a cell phone&#10;&#10;Description generated with very high confidence">
            <a:extLst>
              <a:ext uri="{FF2B5EF4-FFF2-40B4-BE49-F238E27FC236}">
                <a16:creationId xmlns:a16="http://schemas.microsoft.com/office/drawing/2014/main" id="{7DEC5539-41C7-4364-BBAD-5475F7B0ACA0}"/>
              </a:ext>
            </a:extLst>
          </p:cNvPr>
          <p:cNvPicPr>
            <a:picLocks noChangeAspect="1"/>
          </p:cNvPicPr>
          <p:nvPr/>
        </p:nvPicPr>
        <p:blipFill>
          <a:blip r:embed="rId5"/>
          <a:stretch>
            <a:fillRect/>
          </a:stretch>
        </p:blipFill>
        <p:spPr>
          <a:xfrm>
            <a:off x="8444753" y="367822"/>
            <a:ext cx="2743200" cy="1572768"/>
          </a:xfrm>
          <a:prstGeom prst="rect">
            <a:avLst/>
          </a:prstGeom>
        </p:spPr>
      </p:pic>
      <p:pic>
        <p:nvPicPr>
          <p:cNvPr id="21" name="Picture 21" descr="A screenshot of a cell phone&#10;&#10;Description generated with very high confidence">
            <a:extLst>
              <a:ext uri="{FF2B5EF4-FFF2-40B4-BE49-F238E27FC236}">
                <a16:creationId xmlns:a16="http://schemas.microsoft.com/office/drawing/2014/main" id="{FEAB472E-3572-4CCE-B0AB-5EF7951C2BD2}"/>
              </a:ext>
            </a:extLst>
          </p:cNvPr>
          <p:cNvPicPr>
            <a:picLocks noChangeAspect="1"/>
          </p:cNvPicPr>
          <p:nvPr/>
        </p:nvPicPr>
        <p:blipFill>
          <a:blip r:embed="rId6"/>
          <a:stretch>
            <a:fillRect/>
          </a:stretch>
        </p:blipFill>
        <p:spPr>
          <a:xfrm>
            <a:off x="5962649" y="4375271"/>
            <a:ext cx="2743200" cy="1839017"/>
          </a:xfrm>
          <a:prstGeom prst="rect">
            <a:avLst/>
          </a:prstGeom>
        </p:spPr>
      </p:pic>
    </p:spTree>
    <p:extLst>
      <p:ext uri="{BB962C8B-B14F-4D97-AF65-F5344CB8AC3E}">
        <p14:creationId xmlns:p14="http://schemas.microsoft.com/office/powerpoint/2010/main" val="80997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err="1">
                <a:latin typeface="Segoe UI"/>
                <a:cs typeface="Segoe UI"/>
              </a:rPr>
              <a:t>Unidades</a:t>
            </a:r>
            <a:r>
              <a:rPr lang="en-US" sz="2000">
                <a:latin typeface="Segoe UI"/>
                <a:cs typeface="Segoe UI"/>
              </a:rPr>
              <a:t> de </a:t>
            </a:r>
            <a:r>
              <a:rPr lang="en-US" sz="2000" err="1">
                <a:latin typeface="Segoe UI"/>
                <a:cs typeface="Segoe UI"/>
              </a:rPr>
              <a:t>Solicitud</a:t>
            </a:r>
            <a:r>
              <a:rPr lang="en-US" sz="2000">
                <a:latin typeface="Segoe UI"/>
                <a:cs typeface="Segoe UI"/>
              </a:rPr>
              <a:t> (RU/s)</a:t>
            </a:r>
            <a:endParaRPr lang="en-US" sz="2000" err="1">
              <a:latin typeface="Segoe UI"/>
              <a:cs typeface="Segoe UI"/>
            </a:endParaRPr>
          </a:p>
        </p:txBody>
      </p:sp>
      <p:sp>
        <p:nvSpPr>
          <p:cNvPr id="4" name="Rectangle 3">
            <a:extLst>
              <a:ext uri="{FF2B5EF4-FFF2-40B4-BE49-F238E27FC236}">
                <a16:creationId xmlns:a16="http://schemas.microsoft.com/office/drawing/2014/main" id="{69960C23-C25D-4DC8-B6C3-41977C2EBD5E}"/>
              </a:ext>
            </a:extLst>
          </p:cNvPr>
          <p:cNvSpPr/>
          <p:nvPr/>
        </p:nvSpPr>
        <p:spPr bwMode="auto">
          <a:xfrm>
            <a:off x="7353300" y="1234889"/>
            <a:ext cx="3760694" cy="2483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a:endParaRPr lang="en-US" sz="1600">
              <a:solidFill>
                <a:schemeClr val="bg1"/>
              </a:solidFill>
              <a:cs typeface="Segoe UI"/>
            </a:endParaRPr>
          </a:p>
          <a:p>
            <a:pPr algn="l" defTabSz="932472">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A screen shot of a computer&#10;&#10;Description generated with high confidence">
            <a:extLst>
              <a:ext uri="{FF2B5EF4-FFF2-40B4-BE49-F238E27FC236}">
                <a16:creationId xmlns:a16="http://schemas.microsoft.com/office/drawing/2014/main" id="{0F73DE21-B1A9-492E-A7C8-C78E9C47AE45}"/>
              </a:ext>
            </a:extLst>
          </p:cNvPr>
          <p:cNvPicPr>
            <a:picLocks noChangeAspect="1"/>
          </p:cNvPicPr>
          <p:nvPr/>
        </p:nvPicPr>
        <p:blipFill>
          <a:blip r:embed="rId3"/>
          <a:stretch>
            <a:fillRect/>
          </a:stretch>
        </p:blipFill>
        <p:spPr>
          <a:xfrm>
            <a:off x="7486651" y="1551969"/>
            <a:ext cx="3493994" cy="1966722"/>
          </a:xfrm>
          <a:prstGeom prst="rect">
            <a:avLst/>
          </a:prstGeom>
        </p:spPr>
      </p:pic>
      <p:sp>
        <p:nvSpPr>
          <p:cNvPr id="8" name="TextBox 7">
            <a:extLst>
              <a:ext uri="{FF2B5EF4-FFF2-40B4-BE49-F238E27FC236}">
                <a16:creationId xmlns:a16="http://schemas.microsoft.com/office/drawing/2014/main" id="{D73A4998-35E2-4A2B-B3AA-CFD37A74DCB5}"/>
              </a:ext>
            </a:extLst>
          </p:cNvPr>
          <p:cNvSpPr txBox="1"/>
          <p:nvPr/>
        </p:nvSpPr>
        <p:spPr>
          <a:xfrm>
            <a:off x="7769599" y="1326216"/>
            <a:ext cx="379655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a:solidFill>
                  <a:srgbClr val="1A1A1A"/>
                </a:solidFill>
              </a:rPr>
              <a:t>1 RU = 1 </a:t>
            </a:r>
            <a:r>
              <a:rPr lang="en-US" sz="1200" err="1">
                <a:solidFill>
                  <a:srgbClr val="1A1A1A"/>
                </a:solidFill>
              </a:rPr>
              <a:t>lectura</a:t>
            </a:r>
            <a:r>
              <a:rPr lang="en-US" sz="1200">
                <a:solidFill>
                  <a:srgbClr val="1A1A1A"/>
                </a:solidFill>
              </a:rPr>
              <a:t> de </a:t>
            </a:r>
            <a:r>
              <a:rPr lang="en-US" sz="1200" err="1">
                <a:solidFill>
                  <a:srgbClr val="1A1A1A"/>
                </a:solidFill>
              </a:rPr>
              <a:t>documento</a:t>
            </a:r>
            <a:r>
              <a:rPr lang="en-US" sz="1200">
                <a:solidFill>
                  <a:srgbClr val="1A1A1A"/>
                </a:solidFill>
              </a:rPr>
              <a:t> de 1 KB</a:t>
            </a:r>
            <a:endParaRPr lang="en-US" sz="1200">
              <a:solidFill>
                <a:srgbClr val="1A1A1A"/>
              </a:solidFill>
              <a:cs typeface="Segoe UI"/>
            </a:endParaRPr>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43680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err="1">
                <a:latin typeface="Segoe UI Semilight"/>
                <a:cs typeface="Segoe UI Semilight"/>
              </a:rPr>
              <a:t>Cada</a:t>
            </a:r>
            <a:r>
              <a:rPr lang="en-US" sz="1200" dirty="0">
                <a:latin typeface="Segoe UI Semilight"/>
                <a:cs typeface="Segoe UI Semilight"/>
              </a:rPr>
              <a:t> </a:t>
            </a:r>
            <a:r>
              <a:rPr lang="en-US" sz="1200" err="1">
                <a:latin typeface="Segoe UI Semilight"/>
                <a:cs typeface="Segoe UI Semilight"/>
              </a:rPr>
              <a:t>operación</a:t>
            </a:r>
            <a:r>
              <a:rPr lang="en-US" sz="1200" dirty="0">
                <a:latin typeface="Segoe UI Semilight"/>
                <a:cs typeface="Segoe UI Semilight"/>
              </a:rPr>
              <a:t> consume RUs </a:t>
            </a:r>
            <a:r>
              <a:rPr lang="en-US" sz="1200">
                <a:latin typeface="Segoe UI Semilight"/>
                <a:cs typeface="Segoe UI Semilight"/>
              </a:rPr>
              <a:t>fijos.</a:t>
            </a:r>
            <a:endParaRPr lang="en-US">
              <a:cs typeface="Segoe UI"/>
            </a:endParaRPr>
          </a:p>
        </p:txBody>
      </p:sp>
      <p:pic>
        <p:nvPicPr>
          <p:cNvPr id="19" name="Picture 19" descr="A screenshot of a cell phone&#10;&#10;Description generated with very high confidence">
            <a:extLst>
              <a:ext uri="{FF2B5EF4-FFF2-40B4-BE49-F238E27FC236}">
                <a16:creationId xmlns:a16="http://schemas.microsoft.com/office/drawing/2014/main" id="{EDC76247-703F-4EDF-BD3D-ED55F9128D3D}"/>
              </a:ext>
            </a:extLst>
          </p:cNvPr>
          <p:cNvPicPr>
            <a:picLocks noChangeAspect="1"/>
          </p:cNvPicPr>
          <p:nvPr/>
        </p:nvPicPr>
        <p:blipFill>
          <a:blip r:embed="rId4"/>
          <a:stretch>
            <a:fillRect/>
          </a:stretch>
        </p:blipFill>
        <p:spPr>
          <a:xfrm>
            <a:off x="4293997" y="1152229"/>
            <a:ext cx="7618437" cy="3064961"/>
          </a:xfrm>
          <a:prstGeom prst="rect">
            <a:avLst/>
          </a:prstGeom>
        </p:spPr>
      </p:pic>
    </p:spTree>
    <p:extLst>
      <p:ext uri="{BB962C8B-B14F-4D97-AF65-F5344CB8AC3E}">
        <p14:creationId xmlns:p14="http://schemas.microsoft.com/office/powerpoint/2010/main" val="18755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err="1">
                <a:latin typeface="Segoe UI"/>
                <a:cs typeface="Segoe UI"/>
              </a:rPr>
              <a:t>Estimación</a:t>
            </a:r>
            <a:r>
              <a:rPr lang="en-US" sz="2000">
                <a:latin typeface="Segoe UI"/>
                <a:cs typeface="Segoe UI"/>
              </a:rPr>
              <a:t> de los RU/s</a:t>
            </a:r>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381896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err="1">
                <a:latin typeface="Segoe UI Semilight"/>
                <a:cs typeface="Segoe UI Semilight"/>
              </a:rPr>
              <a:t>Uso</a:t>
            </a:r>
            <a:r>
              <a:rPr lang="en-US" sz="1200" dirty="0">
                <a:latin typeface="Segoe UI Semilight"/>
                <a:cs typeface="Segoe UI Semilight"/>
              </a:rPr>
              <a:t> de </a:t>
            </a:r>
            <a:r>
              <a:rPr lang="en-US" sz="1200" err="1">
                <a:latin typeface="Segoe UI Semilight"/>
                <a:cs typeface="Segoe UI Semilight"/>
              </a:rPr>
              <a:t>herramientas</a:t>
            </a:r>
            <a:r>
              <a:rPr lang="en-US" sz="1200" dirty="0">
                <a:latin typeface="Segoe UI Semilight"/>
                <a:cs typeface="Segoe UI Semilight"/>
              </a:rPr>
              <a:t> </a:t>
            </a:r>
            <a:r>
              <a:rPr lang="en-US" sz="1200">
                <a:latin typeface="Segoe UI Semilight"/>
                <a:cs typeface="Segoe UI Semilight"/>
              </a:rPr>
              <a:t>adecuadas</a:t>
            </a:r>
            <a:endParaRPr lang="en-US" sz="1750">
              <a:cs typeface="Segoe UI"/>
            </a:endParaRPr>
          </a:p>
        </p:txBody>
      </p:sp>
      <p:pic>
        <p:nvPicPr>
          <p:cNvPr id="3" name="Picture 4" descr="A screenshot of a social media post&#10;&#10;Description generated with very high confidence">
            <a:extLst>
              <a:ext uri="{FF2B5EF4-FFF2-40B4-BE49-F238E27FC236}">
                <a16:creationId xmlns:a16="http://schemas.microsoft.com/office/drawing/2014/main" id="{3DDBB4FB-D463-46FA-8DCF-2054B30A66E7}"/>
              </a:ext>
            </a:extLst>
          </p:cNvPr>
          <p:cNvPicPr>
            <a:picLocks noChangeAspect="1"/>
          </p:cNvPicPr>
          <p:nvPr/>
        </p:nvPicPr>
        <p:blipFill>
          <a:blip r:embed="rId3"/>
          <a:stretch>
            <a:fillRect/>
          </a:stretch>
        </p:blipFill>
        <p:spPr>
          <a:xfrm>
            <a:off x="4645958" y="905646"/>
            <a:ext cx="7207719" cy="3797012"/>
          </a:xfrm>
          <a:prstGeom prst="rect">
            <a:avLst/>
          </a:prstGeom>
        </p:spPr>
      </p:pic>
    </p:spTree>
    <p:extLst>
      <p:ext uri="{BB962C8B-B14F-4D97-AF65-F5344CB8AC3E}">
        <p14:creationId xmlns:p14="http://schemas.microsoft.com/office/powerpoint/2010/main" val="278687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1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a:latin typeface="Segoe UI"/>
                <a:cs typeface="Segoe UI"/>
              </a:rPr>
              <a:t>Consultas</a:t>
            </a:r>
            <a:endParaRPr lang="en-US" sz="2000" dirty="0">
              <a:latin typeface="Segoe UI"/>
              <a:cs typeface="Segoe UI"/>
            </a:endParaRPr>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3818964"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buFont typeface="Arial"/>
              <a:buChar char="•"/>
            </a:pPr>
            <a:r>
              <a:rPr lang="en-US" sz="1200" err="1">
                <a:latin typeface="Segoe UI Semilight"/>
                <a:cs typeface="Segoe UI Semilight"/>
              </a:rPr>
              <a:t>Optimización</a:t>
            </a:r>
            <a:r>
              <a:rPr lang="en-US" sz="1200">
                <a:latin typeface="Segoe UI Semilight"/>
                <a:cs typeface="Segoe UI Semilight"/>
              </a:rPr>
              <a:t> y </a:t>
            </a:r>
            <a:r>
              <a:rPr lang="en-US" sz="1200" err="1">
                <a:latin typeface="Segoe UI Semilight"/>
                <a:cs typeface="Segoe UI Semilight"/>
              </a:rPr>
              <a:t>observancia</a:t>
            </a:r>
            <a:r>
              <a:rPr lang="en-US" sz="1200">
                <a:latin typeface="Segoe UI Semilight"/>
                <a:cs typeface="Segoe UI Semilight"/>
              </a:rPr>
              <a:t>.</a:t>
            </a:r>
            <a:endParaRPr lang="en-US"/>
          </a:p>
          <a:p>
            <a:pPr marL="171450" indent="-171450">
              <a:buFont typeface="Arial"/>
              <a:buChar char="•"/>
            </a:pPr>
            <a:r>
              <a:rPr lang="en-US" sz="1200" err="1">
                <a:latin typeface="Segoe UI Semilight"/>
                <a:cs typeface="Segoe UI Semilight"/>
              </a:rPr>
              <a:t>Filtrado</a:t>
            </a:r>
            <a:r>
              <a:rPr lang="en-US" sz="1200">
                <a:latin typeface="Segoe UI Semilight"/>
                <a:cs typeface="Segoe UI Semilight"/>
              </a:rPr>
              <a:t>.</a:t>
            </a:r>
          </a:p>
          <a:p>
            <a:pPr marL="171450" indent="-171450">
              <a:buFont typeface="Arial"/>
              <a:buChar char="•"/>
            </a:pPr>
            <a:r>
              <a:rPr lang="en-US" sz="1200" err="1">
                <a:latin typeface="Segoe UI Semilight"/>
                <a:cs typeface="Segoe UI Semilight"/>
              </a:rPr>
              <a:t>Proyección</a:t>
            </a:r>
            <a:r>
              <a:rPr lang="en-US" sz="1200">
                <a:latin typeface="Segoe UI Semilight"/>
                <a:cs typeface="Segoe UI Semilight"/>
              </a:rPr>
              <a:t>.</a:t>
            </a:r>
          </a:p>
          <a:p>
            <a:pPr marL="171450" indent="-171450">
              <a:buFont typeface="Arial"/>
              <a:buChar char="•"/>
            </a:pPr>
            <a:r>
              <a:rPr lang="en-US" sz="1200">
                <a:latin typeface="Segoe UI Semilight"/>
                <a:cs typeface="Segoe UI Semilight"/>
              </a:rPr>
              <a:t>JOIN intra </a:t>
            </a:r>
            <a:r>
              <a:rPr lang="en-US" sz="1200" err="1">
                <a:latin typeface="Segoe UI Semilight"/>
                <a:cs typeface="Segoe UI Semilight"/>
              </a:rPr>
              <a:t>documento</a:t>
            </a:r>
            <a:r>
              <a:rPr lang="en-US" sz="1200">
                <a:latin typeface="Segoe UI Semilight"/>
                <a:cs typeface="Segoe UI Semilight"/>
              </a:rPr>
              <a:t>.</a:t>
            </a:r>
          </a:p>
        </p:txBody>
      </p:sp>
      <p:pic>
        <p:nvPicPr>
          <p:cNvPr id="2" name="Picture 3" descr="A screenshot of a cell phone&#10;&#10;Description generated with very high confidence">
            <a:extLst>
              <a:ext uri="{FF2B5EF4-FFF2-40B4-BE49-F238E27FC236}">
                <a16:creationId xmlns:a16="http://schemas.microsoft.com/office/drawing/2014/main" id="{683F20CF-B774-4094-8FE2-044B471492A7}"/>
              </a:ext>
            </a:extLst>
          </p:cNvPr>
          <p:cNvPicPr>
            <a:picLocks noChangeAspect="1"/>
          </p:cNvPicPr>
          <p:nvPr/>
        </p:nvPicPr>
        <p:blipFill>
          <a:blip r:embed="rId3"/>
          <a:stretch>
            <a:fillRect/>
          </a:stretch>
        </p:blipFill>
        <p:spPr>
          <a:xfrm>
            <a:off x="3531704" y="382690"/>
            <a:ext cx="8256104" cy="5807697"/>
          </a:xfrm>
          <a:prstGeom prst="rect">
            <a:avLst/>
          </a:prstGeom>
        </p:spPr>
      </p:pic>
      <p:pic>
        <p:nvPicPr>
          <p:cNvPr id="5" name="Picture 6" descr="A screenshot of a cell phone&#10;&#10;Description generated with very high confidence">
            <a:extLst>
              <a:ext uri="{FF2B5EF4-FFF2-40B4-BE49-F238E27FC236}">
                <a16:creationId xmlns:a16="http://schemas.microsoft.com/office/drawing/2014/main" id="{9F3CD091-3871-40FC-8C82-D9D7CFED1779}"/>
              </a:ext>
            </a:extLst>
          </p:cNvPr>
          <p:cNvPicPr>
            <a:picLocks noChangeAspect="1"/>
          </p:cNvPicPr>
          <p:nvPr/>
        </p:nvPicPr>
        <p:blipFill>
          <a:blip r:embed="rId4"/>
          <a:stretch>
            <a:fillRect/>
          </a:stretch>
        </p:blipFill>
        <p:spPr>
          <a:xfrm>
            <a:off x="3518453" y="376065"/>
            <a:ext cx="8256104" cy="5814323"/>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DF4AE0D4-0378-4F2A-8F0A-39BAB9627AF4}"/>
              </a:ext>
            </a:extLst>
          </p:cNvPr>
          <p:cNvPicPr>
            <a:picLocks noChangeAspect="1"/>
          </p:cNvPicPr>
          <p:nvPr/>
        </p:nvPicPr>
        <p:blipFill>
          <a:blip r:embed="rId5"/>
          <a:stretch>
            <a:fillRect/>
          </a:stretch>
        </p:blipFill>
        <p:spPr>
          <a:xfrm>
            <a:off x="3518452" y="369439"/>
            <a:ext cx="8309112" cy="5820949"/>
          </a:xfrm>
          <a:prstGeom prst="rect">
            <a:avLst/>
          </a:prstGeom>
        </p:spPr>
      </p:pic>
      <p:pic>
        <p:nvPicPr>
          <p:cNvPr id="10" name="Picture 11" descr="A screenshot of a cell phone&#10;&#10;Description generated with very high confidence">
            <a:extLst>
              <a:ext uri="{FF2B5EF4-FFF2-40B4-BE49-F238E27FC236}">
                <a16:creationId xmlns:a16="http://schemas.microsoft.com/office/drawing/2014/main" id="{692D7726-4045-4E01-A8B1-2BD32EACB1CA}"/>
              </a:ext>
            </a:extLst>
          </p:cNvPr>
          <p:cNvPicPr>
            <a:picLocks noChangeAspect="1"/>
          </p:cNvPicPr>
          <p:nvPr/>
        </p:nvPicPr>
        <p:blipFill>
          <a:blip r:embed="rId6"/>
          <a:stretch>
            <a:fillRect/>
          </a:stretch>
        </p:blipFill>
        <p:spPr>
          <a:xfrm>
            <a:off x="3518453" y="369439"/>
            <a:ext cx="8302486" cy="5820949"/>
          </a:xfrm>
          <a:prstGeom prst="rect">
            <a:avLst/>
          </a:prstGeom>
        </p:spPr>
      </p:pic>
      <p:pic>
        <p:nvPicPr>
          <p:cNvPr id="13" name="Picture 13" descr="A screenshot of a cell phone&#10;&#10;Description generated with high confidence">
            <a:extLst>
              <a:ext uri="{FF2B5EF4-FFF2-40B4-BE49-F238E27FC236}">
                <a16:creationId xmlns:a16="http://schemas.microsoft.com/office/drawing/2014/main" id="{71E12E8D-8D4D-4396-85DC-010D63262A25}"/>
              </a:ext>
            </a:extLst>
          </p:cNvPr>
          <p:cNvPicPr>
            <a:picLocks noChangeAspect="1"/>
          </p:cNvPicPr>
          <p:nvPr/>
        </p:nvPicPr>
        <p:blipFill>
          <a:blip r:embed="rId7"/>
          <a:stretch>
            <a:fillRect/>
          </a:stretch>
        </p:blipFill>
        <p:spPr>
          <a:xfrm>
            <a:off x="3531705" y="362813"/>
            <a:ext cx="8302486" cy="5827575"/>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E1689EF0-3BAE-41CA-A2D0-805C4EB8CB2C}"/>
              </a:ext>
            </a:extLst>
          </p:cNvPr>
          <p:cNvPicPr>
            <a:picLocks noChangeAspect="1"/>
          </p:cNvPicPr>
          <p:nvPr/>
        </p:nvPicPr>
        <p:blipFill>
          <a:blip r:embed="rId8"/>
          <a:stretch>
            <a:fillRect/>
          </a:stretch>
        </p:blipFill>
        <p:spPr>
          <a:xfrm>
            <a:off x="3491948" y="362813"/>
            <a:ext cx="8282608" cy="5820949"/>
          </a:xfrm>
          <a:prstGeom prst="rect">
            <a:avLst/>
          </a:prstGeom>
        </p:spPr>
      </p:pic>
    </p:spTree>
    <p:extLst>
      <p:ext uri="{BB962C8B-B14F-4D97-AF65-F5344CB8AC3E}">
        <p14:creationId xmlns:p14="http://schemas.microsoft.com/office/powerpoint/2010/main" val="496898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cs typeface="Segoe UI"/>
              </a:rPr>
              <a:t>Retos</a:t>
            </a:r>
            <a:endParaRPr lang="en-US"/>
          </a:p>
        </p:txBody>
      </p:sp>
      <p:sp>
        <p:nvSpPr>
          <p:cNvPr id="6" name="Text Placeholder 5"/>
          <p:cNvSpPr>
            <a:spLocks noGrp="1"/>
          </p:cNvSpPr>
          <p:nvPr>
            <p:ph type="body" sz="quarter" idx="10"/>
          </p:nvPr>
        </p:nvSpPr>
        <p:spPr>
          <a:xfrm>
            <a:off x="620008" y="1266282"/>
            <a:ext cx="6412903" cy="307777"/>
          </a:xfrm>
        </p:spPr>
        <p:txBody>
          <a:bodyPr vert="horz" wrap="square" lIns="0" tIns="0" rIns="0" bIns="0" rtlCol="0" anchor="t">
            <a:spAutoFit/>
          </a:bodyPr>
          <a:lstStyle/>
          <a:p>
            <a:r>
              <a:rPr lang="en-US" sz="2000" err="1">
                <a:latin typeface="Segoe UI"/>
                <a:cs typeface="Segoe UI"/>
              </a:rPr>
              <a:t>Modelado</a:t>
            </a:r>
            <a:r>
              <a:rPr lang="en-US" sz="2000" dirty="0">
                <a:latin typeface="Segoe UI"/>
                <a:cs typeface="Segoe UI"/>
              </a:rPr>
              <a:t> de </a:t>
            </a:r>
            <a:r>
              <a:rPr lang="en-US" sz="2000">
                <a:latin typeface="Segoe UI"/>
                <a:cs typeface="Segoe UI"/>
              </a:rPr>
              <a:t>Datos y Patrones</a:t>
            </a:r>
            <a:endParaRPr lang="en-US" err="1"/>
          </a:p>
        </p:txBody>
      </p:sp>
      <p:sp>
        <p:nvSpPr>
          <p:cNvPr id="11" name="TextBox 10">
            <a:extLst>
              <a:ext uri="{FF2B5EF4-FFF2-40B4-BE49-F238E27FC236}">
                <a16:creationId xmlns:a16="http://schemas.microsoft.com/office/drawing/2014/main" id="{D3B090C2-E987-4E75-B797-C728731FCB37}"/>
              </a:ext>
            </a:extLst>
          </p:cNvPr>
          <p:cNvSpPr txBox="1"/>
          <p:nvPr/>
        </p:nvSpPr>
        <p:spPr>
          <a:xfrm>
            <a:off x="679077" y="1838886"/>
            <a:ext cx="4368052"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a:latin typeface="Segoe UI Semilight"/>
                <a:cs typeface="Segoe UI Semilight"/>
              </a:rPr>
              <a:t>Datos Embebidos.</a:t>
            </a:r>
            <a:endParaRPr lang="en-US" sz="1750">
              <a:cs typeface="Segoe UI"/>
            </a:endParaRPr>
          </a:p>
          <a:p>
            <a:pPr marL="171450" indent="-171450">
              <a:buFont typeface="Arial" panose="020B0604020202020204" pitchFamily="34" charset="0"/>
              <a:buChar char="•"/>
            </a:pPr>
            <a:r>
              <a:rPr lang="en-US" sz="1200">
                <a:latin typeface="Segoe UI Semilight"/>
                <a:cs typeface="Segoe UI Semilight"/>
              </a:rPr>
              <a:t>Datos Referenciados.</a:t>
            </a:r>
          </a:p>
          <a:p>
            <a:pPr marL="171450" indent="-171450">
              <a:buFont typeface="Arial" panose="020B0604020202020204" pitchFamily="34" charset="0"/>
              <a:buChar char="•"/>
            </a:pPr>
            <a:r>
              <a:rPr lang="en-US" sz="1200">
                <a:latin typeface="Segoe UI Semilight"/>
                <a:cs typeface="Segoe UI Semilight"/>
              </a:rPr>
              <a:t>Datos Híbridos.</a:t>
            </a:r>
            <a:endParaRPr lang="en-US" sz="1200" dirty="0">
              <a:latin typeface="Segoe UI Semilight"/>
              <a:cs typeface="Segoe UI Semilight"/>
            </a:endParaRPr>
          </a:p>
        </p:txBody>
      </p:sp>
      <p:pic>
        <p:nvPicPr>
          <p:cNvPr id="3" name="Picture 3" descr="A screenshot of a cell phone&#10;&#10;Description generated with high confidence">
            <a:extLst>
              <a:ext uri="{FF2B5EF4-FFF2-40B4-BE49-F238E27FC236}">
                <a16:creationId xmlns:a16="http://schemas.microsoft.com/office/drawing/2014/main" id="{655E53B0-8642-4E3D-90E8-428BAEE97F1D}"/>
              </a:ext>
            </a:extLst>
          </p:cNvPr>
          <p:cNvPicPr>
            <a:picLocks noChangeAspect="1"/>
          </p:cNvPicPr>
          <p:nvPr/>
        </p:nvPicPr>
        <p:blipFill>
          <a:blip r:embed="rId3"/>
          <a:stretch>
            <a:fillRect/>
          </a:stretch>
        </p:blipFill>
        <p:spPr>
          <a:xfrm>
            <a:off x="4399722" y="324599"/>
            <a:ext cx="4923181" cy="5367291"/>
          </a:xfrm>
          <a:prstGeom prst="rect">
            <a:avLst/>
          </a:prstGeom>
          <a:ln>
            <a:noFill/>
          </a:ln>
          <a:effectLst>
            <a:softEdge rad="112500"/>
          </a:effectLst>
        </p:spPr>
      </p:pic>
      <p:pic>
        <p:nvPicPr>
          <p:cNvPr id="5" name="Picture 6" descr="A screenshot of a cell phone&#10;&#10;Description generated with very high confidence">
            <a:extLst>
              <a:ext uri="{FF2B5EF4-FFF2-40B4-BE49-F238E27FC236}">
                <a16:creationId xmlns:a16="http://schemas.microsoft.com/office/drawing/2014/main" id="{BB77514B-5668-4164-BCA9-76A65D4141C8}"/>
              </a:ext>
            </a:extLst>
          </p:cNvPr>
          <p:cNvPicPr>
            <a:picLocks noChangeAspect="1"/>
          </p:cNvPicPr>
          <p:nvPr/>
        </p:nvPicPr>
        <p:blipFill>
          <a:blip r:embed="rId4"/>
          <a:stretch>
            <a:fillRect/>
          </a:stretch>
        </p:blipFill>
        <p:spPr>
          <a:xfrm>
            <a:off x="8294297" y="1265583"/>
            <a:ext cx="3316171" cy="5353878"/>
          </a:xfrm>
          <a:prstGeom prst="rect">
            <a:avLst/>
          </a:prstGeom>
          <a:ln>
            <a:noFill/>
          </a:ln>
          <a:effectLst>
            <a:softEdge rad="112500"/>
          </a:effectLst>
        </p:spPr>
      </p:pic>
    </p:spTree>
    <p:extLst>
      <p:ext uri="{BB962C8B-B14F-4D97-AF65-F5344CB8AC3E}">
        <p14:creationId xmlns:p14="http://schemas.microsoft.com/office/powerpoint/2010/main" val="105088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A567FAC3-DC56-4533-80C3-8134E047F803}"/>
              </a:ext>
            </a:extLst>
          </p:cNvPr>
          <p:cNvSpPr>
            <a:spLocks noGrp="1"/>
          </p:cNvSpPr>
          <p:nvPr>
            <p:ph type="body" sz="quarter" idx="10"/>
          </p:nvPr>
        </p:nvSpPr>
        <p:spPr>
          <a:xfrm>
            <a:off x="586390" y="1434370"/>
            <a:ext cx="11024122" cy="5379934"/>
          </a:xfrm>
        </p:spPr>
        <p:txBody>
          <a:bodyPr vert="horz" wrap="square" lIns="0" tIns="0" rIns="0" bIns="0" rtlCol="0" anchor="t">
            <a:spAutoFit/>
          </a:bodyPr>
          <a:lstStyle/>
          <a:p>
            <a:r>
              <a:rPr lang="en-US" dirty="0">
                <a:latin typeface="Segoe UI Semilight"/>
                <a:cs typeface="Segoe UI Semilight"/>
              </a:rPr>
              <a:t>Azure Cosmos DB</a:t>
            </a:r>
            <a:endParaRPr lang="en-US" dirty="0"/>
          </a:p>
          <a:p>
            <a:pPr lvl="1"/>
            <a:r>
              <a:rPr lang="en-US" dirty="0">
                <a:hlinkClick r:id="rId2"/>
              </a:rPr>
              <a:t>http://cosmosdb.com</a:t>
            </a:r>
            <a:endParaRPr lang="en-US" dirty="0">
              <a:cs typeface="Segoe UI"/>
              <a:hlinkClick r:id="rId2"/>
            </a:endParaRPr>
          </a:p>
          <a:p>
            <a:r>
              <a:rPr lang="en-US" dirty="0">
                <a:latin typeface="Segoe UI Semilight"/>
                <a:cs typeface="Segoe UI Semilight"/>
              </a:rPr>
              <a:t>Hojas de </a:t>
            </a:r>
            <a:r>
              <a:rPr lang="en-US" dirty="0" err="1">
                <a:latin typeface="Segoe UI Semilight"/>
                <a:cs typeface="Segoe UI Semilight"/>
              </a:rPr>
              <a:t>referencia</a:t>
            </a:r>
            <a:r>
              <a:rPr lang="en-US" dirty="0">
                <a:latin typeface="Segoe UI Semilight"/>
                <a:cs typeface="Segoe UI Semilight"/>
              </a:rPr>
              <a:t> de consulta de Azure Cosmos DB</a:t>
            </a:r>
            <a:endParaRPr lang="en-US" dirty="0"/>
          </a:p>
          <a:p>
            <a:pPr lvl="1"/>
            <a:r>
              <a:rPr lang="en-US" dirty="0">
                <a:hlinkClick r:id="rId3"/>
              </a:rPr>
              <a:t>https://docs.microsoft.com/en-us/azure/cosmos-db/query-cheat-sheet</a:t>
            </a:r>
            <a:endParaRPr lang="en-US" dirty="0">
              <a:latin typeface="Segoe UI"/>
              <a:cs typeface="Segoe UI"/>
              <a:hlinkClick r:id="rId3"/>
            </a:endParaRPr>
          </a:p>
          <a:p>
            <a:r>
              <a:rPr lang="en-US" dirty="0" err="1">
                <a:latin typeface="Segoe UI Semilight"/>
                <a:cs typeface="Segoe UI Semilight"/>
              </a:rPr>
              <a:t>Herramienta</a:t>
            </a:r>
            <a:r>
              <a:rPr lang="en-US" dirty="0">
                <a:latin typeface="Segoe UI Semilight"/>
                <a:cs typeface="Segoe UI Semilight"/>
              </a:rPr>
              <a:t> de </a:t>
            </a:r>
            <a:r>
              <a:rPr lang="en-US" dirty="0" err="1">
                <a:latin typeface="Segoe UI Semilight"/>
                <a:cs typeface="Segoe UI Semilight"/>
              </a:rPr>
              <a:t>Migración</a:t>
            </a:r>
            <a:r>
              <a:rPr lang="en-US" dirty="0">
                <a:latin typeface="Segoe UI Semilight"/>
                <a:cs typeface="Segoe UI Semilight"/>
              </a:rPr>
              <a:t> de </a:t>
            </a:r>
            <a:r>
              <a:rPr lang="en-US" dirty="0" err="1">
                <a:latin typeface="Segoe UI Semilight"/>
                <a:cs typeface="Segoe UI Semilight"/>
              </a:rPr>
              <a:t>Datos</a:t>
            </a:r>
            <a:endParaRPr lang="en-US" dirty="0" err="1"/>
          </a:p>
          <a:p>
            <a:pPr lvl="1"/>
            <a:r>
              <a:rPr lang="en-US" dirty="0">
                <a:hlinkClick r:id="rId4"/>
              </a:rPr>
              <a:t>http://aka.ms/cosmos-db-migrationtool</a:t>
            </a:r>
            <a:endParaRPr lang="en-US"/>
          </a:p>
          <a:p>
            <a:r>
              <a:rPr lang="en-US" dirty="0" err="1">
                <a:latin typeface="Segoe UI Semilight"/>
                <a:cs typeface="Segoe UI Semilight"/>
              </a:rPr>
              <a:t>Estimación</a:t>
            </a:r>
            <a:r>
              <a:rPr lang="en-US" dirty="0">
                <a:latin typeface="Segoe UI Semilight"/>
                <a:cs typeface="Segoe UI Semilight"/>
              </a:rPr>
              <a:t> de </a:t>
            </a:r>
            <a:r>
              <a:rPr lang="en-US" dirty="0" err="1">
                <a:latin typeface="Segoe UI Semilight"/>
                <a:cs typeface="Segoe UI Semilight"/>
              </a:rPr>
              <a:t>Unidades</a:t>
            </a:r>
            <a:r>
              <a:rPr lang="en-US" dirty="0">
                <a:latin typeface="Segoe UI Semilight"/>
                <a:cs typeface="Segoe UI Semilight"/>
              </a:rPr>
              <a:t> de </a:t>
            </a:r>
            <a:r>
              <a:rPr lang="en-US" dirty="0" err="1">
                <a:latin typeface="Segoe UI Semilight"/>
                <a:cs typeface="Segoe UI Semilight"/>
              </a:rPr>
              <a:t>Solicitud</a:t>
            </a:r>
            <a:r>
              <a:rPr lang="en-US" dirty="0">
                <a:latin typeface="Segoe UI Semilight"/>
                <a:cs typeface="Segoe UI Semilight"/>
              </a:rPr>
              <a:t> (RU)</a:t>
            </a:r>
            <a:endParaRPr lang="en-US" dirty="0"/>
          </a:p>
          <a:p>
            <a:pPr lvl="1"/>
            <a:r>
              <a:rPr lang="en-US" dirty="0">
                <a:hlinkClick r:id="rId5"/>
              </a:rPr>
              <a:t>https://www.documentdb.com/capacityplanner</a:t>
            </a:r>
            <a:endParaRPr lang="en-US"/>
          </a:p>
          <a:p>
            <a:r>
              <a:rPr lang="en-US" dirty="0" err="1">
                <a:latin typeface="Segoe UI Semilight"/>
                <a:cs typeface="Segoe UI Semilight"/>
              </a:rPr>
              <a:t>Modelación</a:t>
            </a:r>
            <a:r>
              <a:rPr lang="en-US" dirty="0">
                <a:latin typeface="Segoe UI Semilight"/>
                <a:cs typeface="Segoe UI Semilight"/>
              </a:rPr>
              <a:t> de </a:t>
            </a:r>
            <a:r>
              <a:rPr lang="en-US" dirty="0" err="1">
                <a:latin typeface="Segoe UI Semilight"/>
                <a:cs typeface="Segoe UI Semilight"/>
              </a:rPr>
              <a:t>Datos</a:t>
            </a:r>
            <a:endParaRPr lang="en-US" dirty="0" err="1"/>
          </a:p>
          <a:p>
            <a:pPr lvl="1"/>
            <a:r>
              <a:rPr lang="en-US" dirty="0">
                <a:hlinkClick r:id="rId6"/>
              </a:rPr>
              <a:t>https://docs.microsoft.com/en-us/azure/cosmos-db/modeling-data</a:t>
            </a:r>
            <a:endParaRPr lang="en-US">
              <a:hlinkClick r:id="rId6"/>
            </a:endParaRPr>
          </a:p>
          <a:p>
            <a:r>
              <a:rPr lang="en-US" err="1">
                <a:cs typeface="Segoe UI"/>
              </a:rPr>
              <a:t>Otros</a:t>
            </a:r>
          </a:p>
          <a:p>
            <a:pPr lvl="1"/>
            <a:r>
              <a:rPr lang="en-US">
                <a:cs typeface="Segoe UI"/>
                <a:hlinkClick r:id="rId7"/>
              </a:rPr>
              <a:t>https://github.com/hassanarteaga/MSIgniteResources</a:t>
            </a:r>
            <a:endParaRPr lang="en-US"/>
          </a:p>
        </p:txBody>
      </p:sp>
      <p:sp>
        <p:nvSpPr>
          <p:cNvPr id="7" name="Title 1">
            <a:extLst>
              <a:ext uri="{FF2B5EF4-FFF2-40B4-BE49-F238E27FC236}">
                <a16:creationId xmlns:a16="http://schemas.microsoft.com/office/drawing/2014/main" id="{9C293163-87E7-469D-8610-F8B9983E2268}"/>
              </a:ext>
            </a:extLst>
          </p:cNvPr>
          <p:cNvSpPr>
            <a:spLocks noGrp="1"/>
          </p:cNvSpPr>
          <p:nvPr>
            <p:ph type="title"/>
          </p:nvPr>
        </p:nvSpPr>
        <p:spPr>
          <a:xfrm>
            <a:off x="588263" y="457200"/>
            <a:ext cx="11018520" cy="553998"/>
          </a:xfrm>
        </p:spPr>
        <p:txBody>
          <a:bodyPr/>
          <a:lstStyle/>
          <a:p>
            <a:r>
              <a:rPr lang="en-US">
                <a:cs typeface="Segoe UI"/>
              </a:rPr>
              <a:t>Recursos útiles para los cosmonautas </a:t>
            </a:r>
            <a:endParaRPr lang="es-ES_tradnl"/>
          </a:p>
        </p:txBody>
      </p:sp>
    </p:spTree>
    <p:extLst>
      <p:ext uri="{BB962C8B-B14F-4D97-AF65-F5344CB8AC3E}">
        <p14:creationId xmlns:p14="http://schemas.microsoft.com/office/powerpoint/2010/main" val="35702782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49E2E455-8958-47FD-BB54-13417080E906}"/>
              </a:ext>
            </a:extLst>
          </p:cNvPr>
          <p:cNvSpPr txBox="1">
            <a:spLocks/>
          </p:cNvSpPr>
          <p:nvPr/>
        </p:nvSpPr>
        <p:spPr bwMode="white">
          <a:xfrm>
            <a:off x="586337" y="3118388"/>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cs typeface="Segoe UI"/>
              </a:rPr>
              <a:t>Demo 3</a:t>
            </a:r>
            <a:endParaRPr lang="en-US"/>
          </a:p>
        </p:txBody>
      </p:sp>
      <p:sp>
        <p:nvSpPr>
          <p:cNvPr id="11" name="Text Placeholder 3">
            <a:extLst>
              <a:ext uri="{FF2B5EF4-FFF2-40B4-BE49-F238E27FC236}">
                <a16:creationId xmlns:a16="http://schemas.microsoft.com/office/drawing/2014/main" id="{749D8F91-DA63-4D4D-A28B-A2452ABDE568}"/>
              </a:ext>
            </a:extLst>
          </p:cNvPr>
          <p:cNvSpPr txBox="1">
            <a:spLocks/>
          </p:cNvSpPr>
          <p:nvPr/>
        </p:nvSpPr>
        <p:spPr bwMode="white">
          <a:xfrm>
            <a:off x="585216" y="4548819"/>
            <a:ext cx="9144000" cy="30777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Semilight"/>
              </a:rPr>
              <a:t>Hassan Arteaga Rodríguez</a:t>
            </a:r>
          </a:p>
        </p:txBody>
      </p:sp>
      <p:sp>
        <p:nvSpPr>
          <p:cNvPr id="13" name="TextBox 12">
            <a:extLst>
              <a:ext uri="{FF2B5EF4-FFF2-40B4-BE49-F238E27FC236}">
                <a16:creationId xmlns:a16="http://schemas.microsoft.com/office/drawing/2014/main" id="{09E38E47-6C5C-4D84-AEA6-9E05723709FD}"/>
              </a:ext>
            </a:extLst>
          </p:cNvPr>
          <p:cNvSpPr txBox="1"/>
          <p:nvPr/>
        </p:nvSpPr>
        <p:spPr>
          <a:xfrm>
            <a:off x="583826" y="3682254"/>
            <a:ext cx="7225552"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t>Log de </a:t>
            </a:r>
            <a:r>
              <a:rPr lang="en-US" sz="2800" err="1"/>
              <a:t>Eventos</a:t>
            </a:r>
            <a:r>
              <a:rPr lang="en-US" sz="2800"/>
              <a:t> y </a:t>
            </a:r>
            <a:r>
              <a:rPr lang="en-US" sz="2800" err="1"/>
              <a:t>Notificaciones</a:t>
            </a:r>
          </a:p>
        </p:txBody>
      </p:sp>
      <p:sp>
        <p:nvSpPr>
          <p:cNvPr id="2" name="TextBox 1">
            <a:extLst>
              <a:ext uri="{FF2B5EF4-FFF2-40B4-BE49-F238E27FC236}">
                <a16:creationId xmlns:a16="http://schemas.microsoft.com/office/drawing/2014/main" id="{E7588DEB-6793-47F9-B2FE-AFBEF7996301}"/>
              </a:ext>
            </a:extLst>
          </p:cNvPr>
          <p:cNvSpPr txBox="1"/>
          <p:nvPr/>
        </p:nvSpPr>
        <p:spPr>
          <a:xfrm>
            <a:off x="544606" y="6102724"/>
            <a:ext cx="634028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a:hlinkClick r:id="rId3"/>
              </a:rPr>
              <a:t>https://github.com/hassanarteaga/MSIgnite2019Demo3</a:t>
            </a:r>
            <a:endParaRPr lang="en-US"/>
          </a:p>
        </p:txBody>
      </p:sp>
    </p:spTree>
    <p:extLst>
      <p:ext uri="{BB962C8B-B14F-4D97-AF65-F5344CB8AC3E}">
        <p14:creationId xmlns:p14="http://schemas.microsoft.com/office/powerpoint/2010/main" val="73636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close up of a map&#10;&#10;Description generated with very high confidence">
            <a:extLst>
              <a:ext uri="{FF2B5EF4-FFF2-40B4-BE49-F238E27FC236}">
                <a16:creationId xmlns:a16="http://schemas.microsoft.com/office/drawing/2014/main" id="{602AF7CC-7BB6-4525-AEC5-45CADA9BCF1A}"/>
              </a:ext>
            </a:extLst>
          </p:cNvPr>
          <p:cNvPicPr>
            <a:picLocks noChangeAspect="1"/>
          </p:cNvPicPr>
          <p:nvPr/>
        </p:nvPicPr>
        <p:blipFill>
          <a:blip r:embed="rId2"/>
          <a:stretch>
            <a:fillRect/>
          </a:stretch>
        </p:blipFill>
        <p:spPr>
          <a:xfrm>
            <a:off x="555812" y="464225"/>
            <a:ext cx="11125199" cy="5957564"/>
          </a:xfrm>
          <a:prstGeom prst="rect">
            <a:avLst/>
          </a:prstGeom>
        </p:spPr>
      </p:pic>
    </p:spTree>
    <p:extLst>
      <p:ext uri="{BB962C8B-B14F-4D97-AF65-F5344CB8AC3E}">
        <p14:creationId xmlns:p14="http://schemas.microsoft.com/office/powerpoint/2010/main" val="66099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cs typeface="Segoe UI"/>
              </a:rPr>
              <a:t>Demo 4</a:t>
            </a:r>
            <a:endParaRPr lang="en-US" dirty="0"/>
          </a:p>
        </p:txBody>
      </p:sp>
      <p:sp>
        <p:nvSpPr>
          <p:cNvPr id="4" name="Text Placeholder 3"/>
          <p:cNvSpPr>
            <a:spLocks noGrp="1"/>
          </p:cNvSpPr>
          <p:nvPr>
            <p:ph type="body" sz="quarter" idx="12"/>
          </p:nvPr>
        </p:nvSpPr>
        <p:spPr>
          <a:xfrm>
            <a:off x="585216" y="4548819"/>
            <a:ext cx="9144000" cy="307777"/>
          </a:xfrm>
        </p:spPr>
        <p:txBody>
          <a:bodyPr vert="horz" wrap="square" lIns="0" tIns="0" rIns="0" bIns="0" rtlCol="0" anchor="t">
            <a:spAutoFit/>
          </a:bodyPr>
          <a:lstStyle/>
          <a:p>
            <a:r>
              <a:rPr lang="en-US">
                <a:cs typeface="Segoe UI Semilight"/>
              </a:rPr>
              <a:t>Hassan Arteaga Rodríguez</a:t>
            </a:r>
          </a:p>
        </p:txBody>
      </p:sp>
      <p:sp>
        <p:nvSpPr>
          <p:cNvPr id="2" name="TextBox 1">
            <a:extLst>
              <a:ext uri="{FF2B5EF4-FFF2-40B4-BE49-F238E27FC236}">
                <a16:creationId xmlns:a16="http://schemas.microsoft.com/office/drawing/2014/main" id="{548BE028-9DEB-42EE-88DA-D0EFCDAC6F89}"/>
              </a:ext>
            </a:extLst>
          </p:cNvPr>
          <p:cNvSpPr txBox="1"/>
          <p:nvPr/>
        </p:nvSpPr>
        <p:spPr>
          <a:xfrm>
            <a:off x="583826" y="3637430"/>
            <a:ext cx="7225552"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dirty="0" err="1"/>
              <a:t>Metadatos</a:t>
            </a:r>
            <a:r>
              <a:rPr lang="en-US" sz="2800" dirty="0"/>
              <a:t> de Factura </a:t>
            </a:r>
            <a:r>
              <a:rPr lang="en-US" sz="2800" dirty="0" err="1"/>
              <a:t>Electrónica</a:t>
            </a:r>
            <a:r>
              <a:rPr lang="en-US" sz="2800" dirty="0"/>
              <a:t> y </a:t>
            </a:r>
            <a:r>
              <a:rPr lang="en-US" sz="2800" dirty="0" err="1"/>
              <a:t>Reportes</a:t>
            </a:r>
            <a:endParaRPr lang="en-US" sz="2800" dirty="0"/>
          </a:p>
          <a:p>
            <a:pPr algn="l"/>
            <a:endParaRPr lang="en-US" sz="2800" dirty="0"/>
          </a:p>
        </p:txBody>
      </p:sp>
      <p:sp>
        <p:nvSpPr>
          <p:cNvPr id="6" name="TextBox 5">
            <a:extLst>
              <a:ext uri="{FF2B5EF4-FFF2-40B4-BE49-F238E27FC236}">
                <a16:creationId xmlns:a16="http://schemas.microsoft.com/office/drawing/2014/main" id="{B9EBDB0A-7E0A-4871-A8E1-D7D68BD59A15}"/>
              </a:ext>
            </a:extLst>
          </p:cNvPr>
          <p:cNvSpPr txBox="1"/>
          <p:nvPr/>
        </p:nvSpPr>
        <p:spPr>
          <a:xfrm>
            <a:off x="544606" y="6102724"/>
            <a:ext cx="634028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a:hlinkClick r:id="rId3"/>
              </a:rPr>
              <a:t>https://github.com/hassanarteaga/MSIgnite2019Demo4</a:t>
            </a:r>
            <a:endParaRPr lang="en-US"/>
          </a:p>
        </p:txBody>
      </p:sp>
    </p:spTree>
    <p:extLst>
      <p:ext uri="{BB962C8B-B14F-4D97-AF65-F5344CB8AC3E}">
        <p14:creationId xmlns:p14="http://schemas.microsoft.com/office/powerpoint/2010/main" val="309398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24E59FFC-783F-41DF-9C91-DBDA1D97A106}"/>
              </a:ext>
            </a:extLst>
          </p:cNvPr>
          <p:cNvPicPr>
            <a:picLocks noChangeAspect="1"/>
          </p:cNvPicPr>
          <p:nvPr/>
        </p:nvPicPr>
        <p:blipFill>
          <a:blip r:embed="rId2"/>
          <a:stretch>
            <a:fillRect/>
          </a:stretch>
        </p:blipFill>
        <p:spPr>
          <a:xfrm>
            <a:off x="746313" y="485541"/>
            <a:ext cx="10732993" cy="5875713"/>
          </a:xfrm>
          <a:prstGeom prst="rect">
            <a:avLst/>
          </a:prstGeom>
        </p:spPr>
      </p:pic>
    </p:spTree>
    <p:extLst>
      <p:ext uri="{BB962C8B-B14F-4D97-AF65-F5344CB8AC3E}">
        <p14:creationId xmlns:p14="http://schemas.microsoft.com/office/powerpoint/2010/main" val="27851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B84F-2407-1642-BB01-2862BD896CB0}"/>
              </a:ext>
            </a:extLst>
          </p:cNvPr>
          <p:cNvSpPr>
            <a:spLocks noGrp="1"/>
          </p:cNvSpPr>
          <p:nvPr>
            <p:ph type="title"/>
          </p:nvPr>
        </p:nvSpPr>
        <p:spPr>
          <a:xfrm>
            <a:off x="585216" y="2645425"/>
            <a:ext cx="9144000" cy="886397"/>
          </a:xfrm>
        </p:spPr>
        <p:txBody>
          <a:bodyPr/>
          <a:lstStyle/>
          <a:p>
            <a:r>
              <a:rPr lang="es-ES_tradnl" dirty="0"/>
              <a:t>Demo 5</a:t>
            </a:r>
            <a:br>
              <a:rPr lang="es-ES_tradnl" dirty="0"/>
            </a:br>
            <a:r>
              <a:rPr lang="es-ES_tradnl" sz="2800" dirty="0" err="1"/>
              <a:t>Azure</a:t>
            </a:r>
            <a:r>
              <a:rPr lang="es-ES_tradnl" sz="2800" dirty="0"/>
              <a:t> Durable </a:t>
            </a:r>
            <a:r>
              <a:rPr lang="es-ES_tradnl" sz="2800" dirty="0" err="1"/>
              <a:t>Functions</a:t>
            </a:r>
            <a:endParaRPr lang="es-ES_tradnl" sz="2800" dirty="0"/>
          </a:p>
        </p:txBody>
      </p:sp>
      <p:sp>
        <p:nvSpPr>
          <p:cNvPr id="3" name="Text Placeholder 2">
            <a:extLst>
              <a:ext uri="{FF2B5EF4-FFF2-40B4-BE49-F238E27FC236}">
                <a16:creationId xmlns:a16="http://schemas.microsoft.com/office/drawing/2014/main" id="{CB36E115-0AFC-9542-A911-543045DA9530}"/>
              </a:ext>
            </a:extLst>
          </p:cNvPr>
          <p:cNvSpPr>
            <a:spLocks noGrp="1"/>
          </p:cNvSpPr>
          <p:nvPr>
            <p:ph type="body" sz="quarter" idx="12"/>
          </p:nvPr>
        </p:nvSpPr>
        <p:spPr/>
        <p:txBody>
          <a:bodyPr/>
          <a:lstStyle/>
          <a:p>
            <a:r>
              <a:rPr lang="es-ES_tradnl" dirty="0"/>
              <a:t>José Saturnino Pimentel Juárez</a:t>
            </a:r>
          </a:p>
        </p:txBody>
      </p:sp>
    </p:spTree>
    <p:extLst>
      <p:ext uri="{BB962C8B-B14F-4D97-AF65-F5344CB8AC3E}">
        <p14:creationId xmlns:p14="http://schemas.microsoft.com/office/powerpoint/2010/main" val="333829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4981BB2D-662D-AE48-A034-0A9E262C7F68}"/>
              </a:ext>
            </a:extLst>
          </p:cNvPr>
          <p:cNvPicPr>
            <a:picLocks noChangeAspect="1"/>
          </p:cNvPicPr>
          <p:nvPr/>
        </p:nvPicPr>
        <p:blipFill>
          <a:blip r:embed="rId2"/>
          <a:stretch>
            <a:fillRect/>
          </a:stretch>
        </p:blipFill>
        <p:spPr>
          <a:xfrm>
            <a:off x="4871571" y="3127375"/>
            <a:ext cx="774700" cy="774700"/>
          </a:xfrm>
          <a:prstGeom prst="rect">
            <a:avLst/>
          </a:prstGeom>
        </p:spPr>
      </p:pic>
      <p:sp>
        <p:nvSpPr>
          <p:cNvPr id="5" name="TextBox 4">
            <a:extLst>
              <a:ext uri="{FF2B5EF4-FFF2-40B4-BE49-F238E27FC236}">
                <a16:creationId xmlns:a16="http://schemas.microsoft.com/office/drawing/2014/main" id="{32D8ACC9-2F4D-534D-A4B3-014A0AA9E5FF}"/>
              </a:ext>
            </a:extLst>
          </p:cNvPr>
          <p:cNvSpPr txBox="1"/>
          <p:nvPr/>
        </p:nvSpPr>
        <p:spPr>
          <a:xfrm>
            <a:off x="2305130" y="3095047"/>
            <a:ext cx="716928" cy="307777"/>
          </a:xfrm>
          <a:prstGeom prst="rect">
            <a:avLst/>
          </a:prstGeom>
          <a:noFill/>
        </p:spPr>
        <p:txBody>
          <a:bodyPr wrap="none" lIns="0" tIns="0" rIns="0" bIns="0" rtlCol="0">
            <a:spAutoFit/>
          </a:bodyPr>
          <a:lstStyle/>
          <a:p>
            <a:r>
              <a:rPr lang="en-US" sz="2000" dirty="0"/>
              <a:t>Trigger</a:t>
            </a:r>
            <a:endParaRPr lang="es-ES_tradnl" sz="2000" dirty="0" err="1">
              <a:gradFill>
                <a:gsLst>
                  <a:gs pos="2917">
                    <a:schemeClr val="tx1"/>
                  </a:gs>
                  <a:gs pos="30000">
                    <a:schemeClr val="tx1"/>
                  </a:gs>
                </a:gsLst>
                <a:lin ang="5400000" scaled="0"/>
              </a:gradFill>
            </a:endParaRPr>
          </a:p>
        </p:txBody>
      </p:sp>
      <p:cxnSp>
        <p:nvCxnSpPr>
          <p:cNvPr id="6" name="Straight Arrow Connector 5">
            <a:extLst>
              <a:ext uri="{FF2B5EF4-FFF2-40B4-BE49-F238E27FC236}">
                <a16:creationId xmlns:a16="http://schemas.microsoft.com/office/drawing/2014/main" id="{46B0BC93-AC6F-C54F-9377-2534AA3FFA55}"/>
              </a:ext>
            </a:extLst>
          </p:cNvPr>
          <p:cNvCxnSpPr>
            <a:cxnSpLocks/>
            <a:stCxn id="13" idx="3"/>
            <a:endCxn id="62" idx="1"/>
          </p:cNvCxnSpPr>
          <p:nvPr/>
        </p:nvCxnSpPr>
        <p:spPr>
          <a:xfrm>
            <a:off x="2072537" y="3502985"/>
            <a:ext cx="1186380" cy="115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2D38AD5-14F3-434C-8DE3-2329A87B7316}"/>
              </a:ext>
            </a:extLst>
          </p:cNvPr>
          <p:cNvSpPr txBox="1"/>
          <p:nvPr/>
        </p:nvSpPr>
        <p:spPr>
          <a:xfrm>
            <a:off x="4600054" y="3937189"/>
            <a:ext cx="1317733" cy="307777"/>
          </a:xfrm>
          <a:prstGeom prst="rect">
            <a:avLst/>
          </a:prstGeom>
          <a:noFill/>
        </p:spPr>
        <p:txBody>
          <a:bodyPr wrap="none" lIns="0" tIns="0" rIns="0" bIns="0" rtlCol="0">
            <a:spAutoFit/>
          </a:bodyPr>
          <a:lstStyle/>
          <a:p>
            <a:r>
              <a:rPr lang="es-ES_tradnl" sz="2000" dirty="0">
                <a:gradFill>
                  <a:gsLst>
                    <a:gs pos="2917">
                      <a:schemeClr val="tx1"/>
                    </a:gs>
                    <a:gs pos="30000">
                      <a:schemeClr val="tx1"/>
                    </a:gs>
                  </a:gsLst>
                  <a:lin ang="5400000" scaled="0"/>
                </a:gradFill>
              </a:rPr>
              <a:t>Orquestador</a:t>
            </a:r>
          </a:p>
        </p:txBody>
      </p:sp>
      <p:pic>
        <p:nvPicPr>
          <p:cNvPr id="8" name="Graphic 7" descr="Eye">
            <a:extLst>
              <a:ext uri="{FF2B5EF4-FFF2-40B4-BE49-F238E27FC236}">
                <a16:creationId xmlns:a16="http://schemas.microsoft.com/office/drawing/2014/main" id="{AF03A2FB-DC3E-7E4F-8821-ADD3398542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0168" y="2888022"/>
            <a:ext cx="914400" cy="914400"/>
          </a:xfrm>
          <a:prstGeom prst="rect">
            <a:avLst/>
          </a:prstGeom>
        </p:spPr>
      </p:pic>
      <p:sp>
        <p:nvSpPr>
          <p:cNvPr id="9" name="TextBox 8">
            <a:extLst>
              <a:ext uri="{FF2B5EF4-FFF2-40B4-BE49-F238E27FC236}">
                <a16:creationId xmlns:a16="http://schemas.microsoft.com/office/drawing/2014/main" id="{8540D4DE-1C38-5C43-8DFF-882AA08A0201}"/>
              </a:ext>
            </a:extLst>
          </p:cNvPr>
          <p:cNvSpPr txBox="1"/>
          <p:nvPr/>
        </p:nvSpPr>
        <p:spPr>
          <a:xfrm>
            <a:off x="9290146" y="3719697"/>
            <a:ext cx="1739707" cy="307777"/>
          </a:xfrm>
          <a:prstGeom prst="rect">
            <a:avLst/>
          </a:prstGeom>
          <a:noFill/>
        </p:spPr>
        <p:txBody>
          <a:bodyPr wrap="none" lIns="0" tIns="0" rIns="0" bIns="0" rtlCol="0">
            <a:spAutoFit/>
          </a:bodyPr>
          <a:lstStyle/>
          <a:p>
            <a:r>
              <a:rPr lang="es-ES_tradnl" sz="2000" dirty="0" err="1">
                <a:gradFill>
                  <a:gsLst>
                    <a:gs pos="2917">
                      <a:schemeClr val="tx1"/>
                    </a:gs>
                    <a:gs pos="30000">
                      <a:schemeClr val="tx1"/>
                    </a:gs>
                  </a:gsLst>
                  <a:lin ang="5400000" scaled="0"/>
                </a:gradFill>
              </a:rPr>
              <a:t>Computer</a:t>
            </a:r>
            <a:r>
              <a:rPr lang="es-ES_tradnl" sz="2000" dirty="0">
                <a:gradFill>
                  <a:gsLst>
                    <a:gs pos="2917">
                      <a:schemeClr val="tx1"/>
                    </a:gs>
                    <a:gs pos="30000">
                      <a:schemeClr val="tx1"/>
                    </a:gs>
                  </a:gsLst>
                  <a:lin ang="5400000" scaled="0"/>
                </a:gradFill>
              </a:rPr>
              <a:t> </a:t>
            </a:r>
            <a:r>
              <a:rPr lang="es-ES_tradnl" sz="2000" dirty="0" err="1">
                <a:gradFill>
                  <a:gsLst>
                    <a:gs pos="2917">
                      <a:schemeClr val="tx1"/>
                    </a:gs>
                    <a:gs pos="30000">
                      <a:schemeClr val="tx1"/>
                    </a:gs>
                  </a:gsLst>
                  <a:lin ang="5400000" scaled="0"/>
                </a:gradFill>
              </a:rPr>
              <a:t>Vision</a:t>
            </a:r>
            <a:endParaRPr lang="es-ES_tradnl" sz="2000" dirty="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FE5F19A3-D242-1E41-B786-434F0AB27C35}"/>
              </a:ext>
            </a:extLst>
          </p:cNvPr>
          <p:cNvPicPr>
            <a:picLocks noChangeAspect="1"/>
          </p:cNvPicPr>
          <p:nvPr/>
        </p:nvPicPr>
        <p:blipFill>
          <a:blip r:embed="rId5"/>
          <a:stretch>
            <a:fillRect/>
          </a:stretch>
        </p:blipFill>
        <p:spPr>
          <a:xfrm>
            <a:off x="9570168" y="4668932"/>
            <a:ext cx="774700" cy="774700"/>
          </a:xfrm>
          <a:prstGeom prst="rect">
            <a:avLst/>
          </a:prstGeom>
        </p:spPr>
      </p:pic>
      <p:sp>
        <p:nvSpPr>
          <p:cNvPr id="11" name="TextBox 10">
            <a:extLst>
              <a:ext uri="{FF2B5EF4-FFF2-40B4-BE49-F238E27FC236}">
                <a16:creationId xmlns:a16="http://schemas.microsoft.com/office/drawing/2014/main" id="{F6B07855-A4DD-7844-BDB7-133ECED60C18}"/>
              </a:ext>
            </a:extLst>
          </p:cNvPr>
          <p:cNvSpPr txBox="1"/>
          <p:nvPr/>
        </p:nvSpPr>
        <p:spPr>
          <a:xfrm>
            <a:off x="9320331" y="5481929"/>
            <a:ext cx="1399935" cy="307777"/>
          </a:xfrm>
          <a:prstGeom prst="rect">
            <a:avLst/>
          </a:prstGeom>
          <a:noFill/>
        </p:spPr>
        <p:txBody>
          <a:bodyPr wrap="none" lIns="0" tIns="0" rIns="0" bIns="0" rtlCol="0">
            <a:spAutoFit/>
          </a:bodyPr>
          <a:lstStyle/>
          <a:p>
            <a:r>
              <a:rPr lang="es-ES_tradnl" sz="2000" dirty="0" err="1">
                <a:gradFill>
                  <a:gsLst>
                    <a:gs pos="2917">
                      <a:schemeClr val="tx1"/>
                    </a:gs>
                    <a:gs pos="30000">
                      <a:schemeClr val="tx1"/>
                    </a:gs>
                  </a:gsLst>
                  <a:lin ang="5400000" scaled="0"/>
                </a:gradFill>
              </a:rPr>
              <a:t>Table</a:t>
            </a:r>
            <a:r>
              <a:rPr lang="es-ES_tradnl" sz="2000" dirty="0">
                <a:gradFill>
                  <a:gsLst>
                    <a:gs pos="2917">
                      <a:schemeClr val="tx1"/>
                    </a:gs>
                    <a:gs pos="30000">
                      <a:schemeClr val="tx1"/>
                    </a:gs>
                  </a:gsLst>
                  <a:lin ang="5400000" scaled="0"/>
                </a:gradFill>
              </a:rPr>
              <a:t> Storage</a:t>
            </a:r>
          </a:p>
        </p:txBody>
      </p:sp>
      <p:pic>
        <p:nvPicPr>
          <p:cNvPr id="13" name="Graphic 12" descr="Internet">
            <a:extLst>
              <a:ext uri="{FF2B5EF4-FFF2-40B4-BE49-F238E27FC236}">
                <a16:creationId xmlns:a16="http://schemas.microsoft.com/office/drawing/2014/main" id="{69E1C4F6-F69E-2340-BEA0-280323D0AE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8137" y="3045785"/>
            <a:ext cx="914400" cy="914400"/>
          </a:xfrm>
          <a:prstGeom prst="rect">
            <a:avLst/>
          </a:prstGeom>
        </p:spPr>
      </p:pic>
      <p:pic>
        <p:nvPicPr>
          <p:cNvPr id="34" name="Picture 33" descr="A close up of a sign&#10;&#10;Description automatically generated">
            <a:extLst>
              <a:ext uri="{FF2B5EF4-FFF2-40B4-BE49-F238E27FC236}">
                <a16:creationId xmlns:a16="http://schemas.microsoft.com/office/drawing/2014/main" id="{D31BD331-341F-9643-8DE2-593A29899806}"/>
              </a:ext>
            </a:extLst>
          </p:cNvPr>
          <p:cNvPicPr>
            <a:picLocks noChangeAspect="1"/>
          </p:cNvPicPr>
          <p:nvPr/>
        </p:nvPicPr>
        <p:blipFill>
          <a:blip r:embed="rId2"/>
          <a:stretch>
            <a:fillRect/>
          </a:stretch>
        </p:blipFill>
        <p:spPr>
          <a:xfrm>
            <a:off x="7203372" y="4091829"/>
            <a:ext cx="774700" cy="774700"/>
          </a:xfrm>
          <a:prstGeom prst="rect">
            <a:avLst/>
          </a:prstGeom>
        </p:spPr>
      </p:pic>
      <p:cxnSp>
        <p:nvCxnSpPr>
          <p:cNvPr id="36" name="Straight Arrow Connector 35">
            <a:extLst>
              <a:ext uri="{FF2B5EF4-FFF2-40B4-BE49-F238E27FC236}">
                <a16:creationId xmlns:a16="http://schemas.microsoft.com/office/drawing/2014/main" id="{00D31C2F-3EDE-B441-B8A3-3C73479C3F57}"/>
              </a:ext>
            </a:extLst>
          </p:cNvPr>
          <p:cNvCxnSpPr>
            <a:stCxn id="34" idx="3"/>
            <a:endCxn id="8" idx="1"/>
          </p:cNvCxnSpPr>
          <p:nvPr/>
        </p:nvCxnSpPr>
        <p:spPr>
          <a:xfrm flipV="1">
            <a:off x="7978072" y="3345222"/>
            <a:ext cx="1592096" cy="1133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close up of a sign&#10;&#10;Description automatically generated">
            <a:extLst>
              <a:ext uri="{FF2B5EF4-FFF2-40B4-BE49-F238E27FC236}">
                <a16:creationId xmlns:a16="http://schemas.microsoft.com/office/drawing/2014/main" id="{AF503AAB-7312-044D-A32E-C1A55C408827}"/>
              </a:ext>
            </a:extLst>
          </p:cNvPr>
          <p:cNvPicPr>
            <a:picLocks noChangeAspect="1"/>
          </p:cNvPicPr>
          <p:nvPr/>
        </p:nvPicPr>
        <p:blipFill>
          <a:blip r:embed="rId2"/>
          <a:stretch>
            <a:fillRect/>
          </a:stretch>
        </p:blipFill>
        <p:spPr>
          <a:xfrm>
            <a:off x="7203372" y="1300484"/>
            <a:ext cx="774700" cy="774700"/>
          </a:xfrm>
          <a:prstGeom prst="rect">
            <a:avLst/>
          </a:prstGeom>
        </p:spPr>
      </p:pic>
      <p:cxnSp>
        <p:nvCxnSpPr>
          <p:cNvPr id="40" name="Straight Arrow Connector 39">
            <a:extLst>
              <a:ext uri="{FF2B5EF4-FFF2-40B4-BE49-F238E27FC236}">
                <a16:creationId xmlns:a16="http://schemas.microsoft.com/office/drawing/2014/main" id="{E9D9A6B1-7499-EA4F-829E-4B34AB0B84C8}"/>
              </a:ext>
            </a:extLst>
          </p:cNvPr>
          <p:cNvCxnSpPr>
            <a:stCxn id="34" idx="3"/>
            <a:endCxn id="10" idx="1"/>
          </p:cNvCxnSpPr>
          <p:nvPr/>
        </p:nvCxnSpPr>
        <p:spPr>
          <a:xfrm>
            <a:off x="7978072" y="4479179"/>
            <a:ext cx="1592096" cy="5771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EB88DA2-F5FB-C74C-BB18-93BDDF2B07D9}"/>
              </a:ext>
            </a:extLst>
          </p:cNvPr>
          <p:cNvCxnSpPr>
            <a:stCxn id="4" idx="3"/>
            <a:endCxn id="37" idx="1"/>
          </p:cNvCxnSpPr>
          <p:nvPr/>
        </p:nvCxnSpPr>
        <p:spPr>
          <a:xfrm flipV="1">
            <a:off x="5646271" y="1687834"/>
            <a:ext cx="1557101" cy="18268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27AD0D-8A50-E240-A9D3-E6C88635D2E4}"/>
              </a:ext>
            </a:extLst>
          </p:cNvPr>
          <p:cNvCxnSpPr>
            <a:stCxn id="4" idx="3"/>
            <a:endCxn id="34" idx="1"/>
          </p:cNvCxnSpPr>
          <p:nvPr/>
        </p:nvCxnSpPr>
        <p:spPr>
          <a:xfrm>
            <a:off x="5646271" y="3514725"/>
            <a:ext cx="1557101" cy="9644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stop sign&#10;&#10;Description automatically generated">
            <a:extLst>
              <a:ext uri="{FF2B5EF4-FFF2-40B4-BE49-F238E27FC236}">
                <a16:creationId xmlns:a16="http://schemas.microsoft.com/office/drawing/2014/main" id="{BD8918FD-46C6-224A-B59D-81793776F00B}"/>
              </a:ext>
            </a:extLst>
          </p:cNvPr>
          <p:cNvPicPr>
            <a:picLocks noChangeAspect="1"/>
          </p:cNvPicPr>
          <p:nvPr/>
        </p:nvPicPr>
        <p:blipFill>
          <a:blip r:embed="rId8"/>
          <a:stretch>
            <a:fillRect/>
          </a:stretch>
        </p:blipFill>
        <p:spPr>
          <a:xfrm>
            <a:off x="9535173" y="1302916"/>
            <a:ext cx="774700" cy="774700"/>
          </a:xfrm>
          <a:prstGeom prst="rect">
            <a:avLst/>
          </a:prstGeom>
        </p:spPr>
      </p:pic>
      <p:sp>
        <p:nvSpPr>
          <p:cNvPr id="48" name="TextBox 47">
            <a:extLst>
              <a:ext uri="{FF2B5EF4-FFF2-40B4-BE49-F238E27FC236}">
                <a16:creationId xmlns:a16="http://schemas.microsoft.com/office/drawing/2014/main" id="{A9AB0142-2B79-DD4A-82E5-97456A418EB4}"/>
              </a:ext>
            </a:extLst>
          </p:cNvPr>
          <p:cNvSpPr txBox="1"/>
          <p:nvPr/>
        </p:nvSpPr>
        <p:spPr>
          <a:xfrm>
            <a:off x="9263817" y="2157189"/>
            <a:ext cx="1317412" cy="307777"/>
          </a:xfrm>
          <a:prstGeom prst="rect">
            <a:avLst/>
          </a:prstGeom>
          <a:noFill/>
        </p:spPr>
        <p:txBody>
          <a:bodyPr wrap="none" lIns="0" tIns="0" rIns="0" bIns="0" rtlCol="0">
            <a:spAutoFit/>
          </a:bodyPr>
          <a:lstStyle/>
          <a:p>
            <a:r>
              <a:rPr lang="es-ES_tradnl" sz="2000" dirty="0">
                <a:gradFill>
                  <a:gsLst>
                    <a:gs pos="2917">
                      <a:schemeClr val="tx1"/>
                    </a:gs>
                    <a:gs pos="30000">
                      <a:schemeClr val="tx1"/>
                    </a:gs>
                  </a:gsLst>
                  <a:lin ang="5400000" scaled="0"/>
                </a:gradFill>
              </a:rPr>
              <a:t>Blob Storage</a:t>
            </a:r>
          </a:p>
        </p:txBody>
      </p:sp>
      <p:cxnSp>
        <p:nvCxnSpPr>
          <p:cNvPr id="50" name="Straight Arrow Connector 49">
            <a:extLst>
              <a:ext uri="{FF2B5EF4-FFF2-40B4-BE49-F238E27FC236}">
                <a16:creationId xmlns:a16="http://schemas.microsoft.com/office/drawing/2014/main" id="{1A7359EB-AE9E-3040-BE5C-AA6D717ECC01}"/>
              </a:ext>
            </a:extLst>
          </p:cNvPr>
          <p:cNvCxnSpPr>
            <a:stCxn id="37" idx="3"/>
            <a:endCxn id="47" idx="1"/>
          </p:cNvCxnSpPr>
          <p:nvPr/>
        </p:nvCxnSpPr>
        <p:spPr>
          <a:xfrm>
            <a:off x="7978072" y="1687834"/>
            <a:ext cx="1557101" cy="24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close up of a sign&#10;&#10;Description automatically generated">
            <a:extLst>
              <a:ext uri="{FF2B5EF4-FFF2-40B4-BE49-F238E27FC236}">
                <a16:creationId xmlns:a16="http://schemas.microsoft.com/office/drawing/2014/main" id="{14F8BCAD-5CF2-8B49-BF3A-A3E87641DA45}"/>
              </a:ext>
            </a:extLst>
          </p:cNvPr>
          <p:cNvPicPr>
            <a:picLocks noChangeAspect="1"/>
          </p:cNvPicPr>
          <p:nvPr/>
        </p:nvPicPr>
        <p:blipFill>
          <a:blip r:embed="rId2"/>
          <a:stretch>
            <a:fillRect/>
          </a:stretch>
        </p:blipFill>
        <p:spPr>
          <a:xfrm>
            <a:off x="3258917" y="3127190"/>
            <a:ext cx="774700" cy="774700"/>
          </a:xfrm>
          <a:prstGeom prst="rect">
            <a:avLst/>
          </a:prstGeom>
        </p:spPr>
      </p:pic>
      <p:cxnSp>
        <p:nvCxnSpPr>
          <p:cNvPr id="64" name="Straight Arrow Connector 63">
            <a:extLst>
              <a:ext uri="{FF2B5EF4-FFF2-40B4-BE49-F238E27FC236}">
                <a16:creationId xmlns:a16="http://schemas.microsoft.com/office/drawing/2014/main" id="{76BCCB5D-B2A5-794B-93C4-208FF4D1F3A5}"/>
              </a:ext>
            </a:extLst>
          </p:cNvPr>
          <p:cNvCxnSpPr>
            <a:stCxn id="62" idx="3"/>
            <a:endCxn id="4" idx="1"/>
          </p:cNvCxnSpPr>
          <p:nvPr/>
        </p:nvCxnSpPr>
        <p:spPr>
          <a:xfrm>
            <a:off x="4033617" y="3514540"/>
            <a:ext cx="837954" cy="1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C15533B-E8AE-8C47-BC83-5689E8DE6920}"/>
              </a:ext>
            </a:extLst>
          </p:cNvPr>
          <p:cNvSpPr txBox="1"/>
          <p:nvPr/>
        </p:nvSpPr>
        <p:spPr>
          <a:xfrm>
            <a:off x="3134615" y="3937189"/>
            <a:ext cx="912109" cy="307777"/>
          </a:xfrm>
          <a:prstGeom prst="rect">
            <a:avLst/>
          </a:prstGeom>
          <a:noFill/>
        </p:spPr>
        <p:txBody>
          <a:bodyPr wrap="none" lIns="0" tIns="0" rIns="0" bIns="0" rtlCol="0">
            <a:spAutoFit/>
          </a:bodyPr>
          <a:lstStyle/>
          <a:p>
            <a:r>
              <a:rPr lang="es-ES_tradnl" sz="2000" dirty="0" err="1">
                <a:gradFill>
                  <a:gsLst>
                    <a:gs pos="2917">
                      <a:schemeClr val="tx1"/>
                    </a:gs>
                    <a:gs pos="30000">
                      <a:schemeClr val="tx1"/>
                    </a:gs>
                  </a:gsLst>
                  <a:lin ang="5400000" scaled="0"/>
                </a:gradFill>
              </a:rPr>
              <a:t>Function</a:t>
            </a:r>
            <a:endParaRPr lang="es-ES_tradnl" sz="2000" dirty="0">
              <a:gradFill>
                <a:gsLst>
                  <a:gs pos="2917">
                    <a:schemeClr val="tx1"/>
                  </a:gs>
                  <a:gs pos="30000">
                    <a:schemeClr val="tx1"/>
                  </a:gs>
                </a:gsLst>
                <a:lin ang="5400000" scaled="0"/>
              </a:gradFill>
            </a:endParaRPr>
          </a:p>
        </p:txBody>
      </p:sp>
      <p:sp>
        <p:nvSpPr>
          <p:cNvPr id="70" name="TextBox 69">
            <a:extLst>
              <a:ext uri="{FF2B5EF4-FFF2-40B4-BE49-F238E27FC236}">
                <a16:creationId xmlns:a16="http://schemas.microsoft.com/office/drawing/2014/main" id="{8D1C584C-0CCF-F443-BFCE-E13E7C291AB0}"/>
              </a:ext>
            </a:extLst>
          </p:cNvPr>
          <p:cNvSpPr txBox="1"/>
          <p:nvPr/>
        </p:nvSpPr>
        <p:spPr>
          <a:xfrm>
            <a:off x="7011236" y="4902394"/>
            <a:ext cx="1158972" cy="307777"/>
          </a:xfrm>
          <a:prstGeom prst="rect">
            <a:avLst/>
          </a:prstGeom>
          <a:noFill/>
        </p:spPr>
        <p:txBody>
          <a:bodyPr wrap="none" lIns="0" tIns="0" rIns="0" bIns="0" rtlCol="0">
            <a:spAutoFit/>
          </a:bodyPr>
          <a:lstStyle/>
          <a:p>
            <a:r>
              <a:rPr lang="es-ES_tradnl" sz="2000" dirty="0">
                <a:gradFill>
                  <a:gsLst>
                    <a:gs pos="2917">
                      <a:schemeClr val="tx1"/>
                    </a:gs>
                    <a:gs pos="30000">
                      <a:schemeClr val="tx1"/>
                    </a:gs>
                  </a:gsLst>
                  <a:lin ang="5400000" scaled="0"/>
                </a:gradFill>
              </a:rPr>
              <a:t>Actividad 2</a:t>
            </a:r>
          </a:p>
        </p:txBody>
      </p:sp>
      <p:sp>
        <p:nvSpPr>
          <p:cNvPr id="71" name="TextBox 70">
            <a:extLst>
              <a:ext uri="{FF2B5EF4-FFF2-40B4-BE49-F238E27FC236}">
                <a16:creationId xmlns:a16="http://schemas.microsoft.com/office/drawing/2014/main" id="{36990A4F-7F10-994B-B02B-1C8D3FC18A26}"/>
              </a:ext>
            </a:extLst>
          </p:cNvPr>
          <p:cNvSpPr txBox="1"/>
          <p:nvPr/>
        </p:nvSpPr>
        <p:spPr>
          <a:xfrm>
            <a:off x="6998187" y="2113481"/>
            <a:ext cx="1158972" cy="307777"/>
          </a:xfrm>
          <a:prstGeom prst="rect">
            <a:avLst/>
          </a:prstGeom>
          <a:noFill/>
        </p:spPr>
        <p:txBody>
          <a:bodyPr wrap="none" lIns="0" tIns="0" rIns="0" bIns="0" rtlCol="0">
            <a:spAutoFit/>
          </a:bodyPr>
          <a:lstStyle/>
          <a:p>
            <a:r>
              <a:rPr lang="es-ES_tradnl" sz="2000" dirty="0">
                <a:gradFill>
                  <a:gsLst>
                    <a:gs pos="2917">
                      <a:schemeClr val="tx1"/>
                    </a:gs>
                    <a:gs pos="30000">
                      <a:schemeClr val="tx1"/>
                    </a:gs>
                  </a:gsLst>
                  <a:lin ang="5400000" scaled="0"/>
                </a:gradFill>
              </a:rPr>
              <a:t>Actividad 1</a:t>
            </a:r>
          </a:p>
        </p:txBody>
      </p:sp>
    </p:spTree>
    <p:extLst>
      <p:ext uri="{BB962C8B-B14F-4D97-AF65-F5344CB8AC3E}">
        <p14:creationId xmlns:p14="http://schemas.microsoft.com/office/powerpoint/2010/main" val="75185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014D4B-CA6A-414F-90B9-97630F94FBD6}"/>
              </a:ext>
            </a:extLst>
          </p:cNvPr>
          <p:cNvSpPr txBox="1"/>
          <p:nvPr/>
        </p:nvSpPr>
        <p:spPr>
          <a:xfrm>
            <a:off x="3973996" y="3117769"/>
            <a:ext cx="3852337" cy="553998"/>
          </a:xfrm>
          <a:prstGeom prst="rect">
            <a:avLst/>
          </a:prstGeom>
          <a:noFill/>
        </p:spPr>
        <p:txBody>
          <a:bodyPr wrap="none" lIns="0" tIns="0" rIns="0" bIns="0" rtlCol="0" anchor="t">
            <a:spAutoFit/>
          </a:bodyPr>
          <a:lstStyle/>
          <a:p>
            <a:r>
              <a:rPr lang="en-US" sz="3600">
                <a:gradFill>
                  <a:gsLst>
                    <a:gs pos="2917">
                      <a:schemeClr val="tx1"/>
                    </a:gs>
                    <a:gs pos="30000">
                      <a:schemeClr val="tx1"/>
                    </a:gs>
                  </a:gsLst>
                  <a:lin ang="5400000" scaled="0"/>
                </a:gradFill>
                <a:cs typeface="Segoe UI"/>
              </a:rPr>
              <a:t>MUCHAS GRACIAS</a:t>
            </a:r>
            <a:endParaRPr lang="en-US" sz="3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7589520" cy="1107996"/>
          </a:xfrm>
        </p:spPr>
        <p:txBody>
          <a:bodyPr/>
          <a:lstStyle/>
          <a:p>
            <a:r>
              <a:rPr lang="en-US"/>
              <a:t>Cosmos DB + Azure Functions- New operational paradigms in the enterprise </a:t>
            </a:r>
          </a:p>
        </p:txBody>
      </p:sp>
      <p:sp>
        <p:nvSpPr>
          <p:cNvPr id="5" name="Text Placeholder 4"/>
          <p:cNvSpPr>
            <a:spLocks noGrp="1"/>
          </p:cNvSpPr>
          <p:nvPr>
            <p:ph type="body" sz="quarter" idx="12"/>
          </p:nvPr>
        </p:nvSpPr>
        <p:spPr>
          <a:xfrm>
            <a:off x="584200" y="3962400"/>
            <a:ext cx="7589520" cy="923330"/>
          </a:xfrm>
        </p:spPr>
        <p:txBody>
          <a:bodyPr vert="horz" wrap="square" lIns="0" tIns="0" rIns="0" bIns="0" rtlCol="0" anchor="t">
            <a:spAutoFit/>
          </a:bodyPr>
          <a:lstStyle/>
          <a:p>
            <a:r>
              <a:rPr lang="en-US" dirty="0">
                <a:cs typeface="Segoe UI"/>
              </a:rPr>
              <a:t>José </a:t>
            </a:r>
            <a:r>
              <a:rPr lang="en-US" dirty="0" err="1">
                <a:cs typeface="Segoe UI"/>
              </a:rPr>
              <a:t>Saturnino</a:t>
            </a:r>
            <a:r>
              <a:rPr lang="en-US" dirty="0">
                <a:cs typeface="Segoe UI"/>
              </a:rPr>
              <a:t> Pimentel Juárez (Microsoft MVP) </a:t>
            </a:r>
          </a:p>
          <a:p>
            <a:r>
              <a:rPr lang="en-US" dirty="0">
                <a:cs typeface="Segoe UI"/>
              </a:rPr>
              <a:t>Hassan Arteaga Rodriguez (MYSUITE SERVICES SA DE CV)</a:t>
            </a:r>
          </a:p>
          <a:p>
            <a:r>
              <a:rPr lang="en-US" dirty="0">
                <a:cs typeface="Segoe UI"/>
              </a:rPr>
              <a:t>Dave </a:t>
            </a:r>
            <a:r>
              <a:rPr lang="en-US" dirty="0" err="1">
                <a:cs typeface="Segoe UI"/>
              </a:rPr>
              <a:t>Rendón</a:t>
            </a:r>
            <a:r>
              <a:rPr lang="en-US" dirty="0">
                <a:cs typeface="Segoe UI"/>
              </a:rPr>
              <a:t> (Microsoft MVP)</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ECBB-AAA2-6243-8C0D-E2C4A5B08817}"/>
              </a:ext>
            </a:extLst>
          </p:cNvPr>
          <p:cNvSpPr>
            <a:spLocks noGrp="1"/>
          </p:cNvSpPr>
          <p:nvPr>
            <p:ph type="title"/>
          </p:nvPr>
        </p:nvSpPr>
        <p:spPr/>
        <p:txBody>
          <a:bodyPr/>
          <a:lstStyle/>
          <a:p>
            <a:r>
              <a:rPr lang="es-ES_tradnl"/>
              <a:t>¿Qué es </a:t>
            </a:r>
            <a:r>
              <a:rPr lang="es-ES_tradnl" err="1"/>
              <a:t>Serverless</a:t>
            </a:r>
            <a:r>
              <a:rPr lang="es-ES_tradnl"/>
              <a:t>?</a:t>
            </a:r>
            <a:endParaRPr lang="en-US"/>
          </a:p>
        </p:txBody>
      </p:sp>
      <p:sp>
        <p:nvSpPr>
          <p:cNvPr id="3" name="Text Placeholder 2">
            <a:extLst>
              <a:ext uri="{FF2B5EF4-FFF2-40B4-BE49-F238E27FC236}">
                <a16:creationId xmlns:a16="http://schemas.microsoft.com/office/drawing/2014/main" id="{E9367155-63E9-8044-BC3D-27C268C8FDD9}"/>
              </a:ext>
            </a:extLst>
          </p:cNvPr>
          <p:cNvSpPr>
            <a:spLocks noGrp="1"/>
          </p:cNvSpPr>
          <p:nvPr>
            <p:ph type="body" sz="quarter" idx="10"/>
          </p:nvPr>
        </p:nvSpPr>
        <p:spPr>
          <a:xfrm>
            <a:off x="586390" y="1434370"/>
            <a:ext cx="11018520" cy="2671501"/>
          </a:xfrm>
        </p:spPr>
        <p:txBody>
          <a:bodyPr/>
          <a:lstStyle/>
          <a:p>
            <a:r>
              <a:rPr lang="es-ES_tradnl" b="1" err="1"/>
              <a:t>Serverless</a:t>
            </a:r>
            <a:r>
              <a:rPr lang="es-ES_tradnl"/>
              <a:t> es un modelo de ejecución de computación en la nube en el cual el proveedor de la nube administra dinámicamente la asignación de los recursos de la máquina. El precio se basa en la cantidad real de recursos consumidos por una aplicación, en lugar de las unidades de capacidad adquiridas previamente.</a:t>
            </a:r>
            <a:endParaRPr lang="es-ES_tradnl" b="1"/>
          </a:p>
          <a:p>
            <a:endParaRPr lang="en-US"/>
          </a:p>
        </p:txBody>
      </p:sp>
    </p:spTree>
    <p:extLst>
      <p:ext uri="{BB962C8B-B14F-4D97-AF65-F5344CB8AC3E}">
        <p14:creationId xmlns:p14="http://schemas.microsoft.com/office/powerpoint/2010/main" val="806443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D033-C46B-8B43-9E63-2AE4584A8E86}"/>
              </a:ext>
            </a:extLst>
          </p:cNvPr>
          <p:cNvSpPr>
            <a:spLocks noGrp="1"/>
          </p:cNvSpPr>
          <p:nvPr>
            <p:ph type="title"/>
          </p:nvPr>
        </p:nvSpPr>
        <p:spPr/>
        <p:txBody>
          <a:bodyPr/>
          <a:lstStyle/>
          <a:p>
            <a:r>
              <a:rPr lang="es-ES_tradnl" err="1"/>
              <a:t>Azure</a:t>
            </a:r>
            <a:r>
              <a:rPr lang="es-ES_tradnl"/>
              <a:t> Functions</a:t>
            </a:r>
          </a:p>
        </p:txBody>
      </p:sp>
      <p:sp>
        <p:nvSpPr>
          <p:cNvPr id="3" name="Text Placeholder 2">
            <a:extLst>
              <a:ext uri="{FF2B5EF4-FFF2-40B4-BE49-F238E27FC236}">
                <a16:creationId xmlns:a16="http://schemas.microsoft.com/office/drawing/2014/main" id="{DC542FA3-CAD0-3A48-8510-9B7CB2E37630}"/>
              </a:ext>
            </a:extLst>
          </p:cNvPr>
          <p:cNvSpPr>
            <a:spLocks noGrp="1"/>
          </p:cNvSpPr>
          <p:nvPr>
            <p:ph type="body" sz="quarter" idx="10"/>
          </p:nvPr>
        </p:nvSpPr>
        <p:spPr/>
        <p:txBody>
          <a:bodyPr/>
          <a:lstStyle/>
          <a:p>
            <a:r>
              <a:rPr lang="es-ES_tradnl" dirty="0"/>
              <a:t>Microsoft nos permite utilizar el enfoque </a:t>
            </a:r>
            <a:r>
              <a:rPr lang="es-ES_tradnl" b="1" dirty="0" err="1"/>
              <a:t>Serverless</a:t>
            </a:r>
            <a:r>
              <a:rPr lang="es-ES_tradnl" dirty="0"/>
              <a:t> al correr nuestro código personalizado en </a:t>
            </a:r>
            <a:r>
              <a:rPr lang="es-ES_tradnl" b="1" dirty="0" err="1"/>
              <a:t>Azure</a:t>
            </a:r>
            <a:r>
              <a:rPr lang="es-ES_tradnl" b="1" dirty="0"/>
              <a:t> </a:t>
            </a:r>
            <a:r>
              <a:rPr lang="es-ES_tradnl" b="1" dirty="0" err="1"/>
              <a:t>Functions</a:t>
            </a:r>
            <a:r>
              <a:rPr lang="es-ES_tradnl" b="1" dirty="0"/>
              <a:t> </a:t>
            </a:r>
            <a:r>
              <a:rPr lang="es-ES_tradnl" dirty="0"/>
              <a:t>respondiendo a eventos algo que también es conocido como </a:t>
            </a:r>
            <a:r>
              <a:rPr lang="es-ES_tradnl" b="1" dirty="0" err="1"/>
              <a:t>Function</a:t>
            </a:r>
            <a:r>
              <a:rPr lang="es-ES_tradnl" b="1" dirty="0"/>
              <a:t> as a </a:t>
            </a:r>
            <a:r>
              <a:rPr lang="es-ES_tradnl" b="1" dirty="0" err="1"/>
              <a:t>Service</a:t>
            </a:r>
            <a:r>
              <a:rPr lang="es-ES_tradnl" dirty="0"/>
              <a:t>.</a:t>
            </a:r>
          </a:p>
          <a:p>
            <a:r>
              <a:rPr lang="es-ES_tradnl" b="1" dirty="0" err="1"/>
              <a:t>Azure</a:t>
            </a:r>
            <a:r>
              <a:rPr lang="es-ES_tradnl" b="1" dirty="0"/>
              <a:t> </a:t>
            </a:r>
            <a:r>
              <a:rPr lang="es-ES_tradnl" b="1" dirty="0" err="1"/>
              <a:t>Functions</a:t>
            </a:r>
            <a:r>
              <a:rPr lang="es-ES_tradnl" dirty="0"/>
              <a:t> esta basado en los web </a:t>
            </a:r>
            <a:r>
              <a:rPr lang="es-ES_tradnl" dirty="0" err="1"/>
              <a:t>jobs</a:t>
            </a:r>
            <a:r>
              <a:rPr lang="es-ES_tradnl" dirty="0"/>
              <a:t>.</a:t>
            </a:r>
            <a:r>
              <a:rPr lang="es-ES_tradnl" b="1" dirty="0"/>
              <a:t> </a:t>
            </a:r>
          </a:p>
          <a:p>
            <a:endParaRPr lang="es-ES_tradnl" dirty="0"/>
          </a:p>
        </p:txBody>
      </p:sp>
    </p:spTree>
    <p:extLst>
      <p:ext uri="{BB962C8B-B14F-4D97-AF65-F5344CB8AC3E}">
        <p14:creationId xmlns:p14="http://schemas.microsoft.com/office/powerpoint/2010/main" val="28334842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981637"/>
            <a:ext cx="4160520" cy="430887"/>
          </a:xfrm>
        </p:spPr>
        <p:txBody>
          <a:bodyPr/>
          <a:lstStyle/>
          <a:p>
            <a:r>
              <a:rPr lang="en-US" dirty="0" err="1">
                <a:solidFill>
                  <a:srgbClr val="FFFFFF"/>
                </a:solidFill>
              </a:rPr>
              <a:t>Lenguajes</a:t>
            </a:r>
            <a:r>
              <a:rPr lang="en-US" dirty="0">
                <a:solidFill>
                  <a:srgbClr val="FFFFFF"/>
                </a:solidFill>
              </a:rPr>
              <a:t> </a:t>
            </a:r>
            <a:r>
              <a:rPr lang="en-US" dirty="0" err="1">
                <a:solidFill>
                  <a:srgbClr val="FFFFFF"/>
                </a:solidFill>
              </a:rPr>
              <a:t>soportados</a:t>
            </a:r>
            <a:endParaRPr lang="en-US" dirty="0"/>
          </a:p>
        </p:txBody>
      </p:sp>
      <p:pic>
        <p:nvPicPr>
          <p:cNvPr id="13" name="Picture 12" descr="A screenshot of a cell phone&#10;&#10;Description automatically generated">
            <a:extLst>
              <a:ext uri="{FF2B5EF4-FFF2-40B4-BE49-F238E27FC236}">
                <a16:creationId xmlns:a16="http://schemas.microsoft.com/office/drawing/2014/main" id="{BD8E69A3-D1B1-EE48-A5E2-7BD3429EB628}"/>
              </a:ext>
            </a:extLst>
          </p:cNvPr>
          <p:cNvPicPr>
            <a:picLocks noChangeAspect="1"/>
          </p:cNvPicPr>
          <p:nvPr/>
        </p:nvPicPr>
        <p:blipFill>
          <a:blip r:embed="rId3"/>
          <a:stretch>
            <a:fillRect/>
          </a:stretch>
        </p:blipFill>
        <p:spPr>
          <a:xfrm>
            <a:off x="5550949" y="16477"/>
            <a:ext cx="6641051" cy="6841523"/>
          </a:xfrm>
          <a:prstGeom prst="rect">
            <a:avLst/>
          </a:prstGeom>
        </p:spPr>
      </p:pic>
    </p:spTree>
    <p:extLst>
      <p:ext uri="{BB962C8B-B14F-4D97-AF65-F5344CB8AC3E}">
        <p14:creationId xmlns:p14="http://schemas.microsoft.com/office/powerpoint/2010/main" val="273137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4DF9-94F9-8944-AD0C-2882DA626832}"/>
              </a:ext>
            </a:extLst>
          </p:cNvPr>
          <p:cNvSpPr>
            <a:spLocks noGrp="1"/>
          </p:cNvSpPr>
          <p:nvPr>
            <p:ph type="title"/>
          </p:nvPr>
        </p:nvSpPr>
        <p:spPr/>
        <p:txBody>
          <a:bodyPr/>
          <a:lstStyle/>
          <a:p>
            <a:r>
              <a:rPr lang="es-ES_tradnl" dirty="0"/>
              <a:t>Facturación</a:t>
            </a:r>
          </a:p>
        </p:txBody>
      </p:sp>
      <p:sp>
        <p:nvSpPr>
          <p:cNvPr id="3" name="Text Placeholder 2">
            <a:extLst>
              <a:ext uri="{FF2B5EF4-FFF2-40B4-BE49-F238E27FC236}">
                <a16:creationId xmlns:a16="http://schemas.microsoft.com/office/drawing/2014/main" id="{30422E98-D3C1-FB4E-810C-822A34BCE7BE}"/>
              </a:ext>
            </a:extLst>
          </p:cNvPr>
          <p:cNvSpPr>
            <a:spLocks noGrp="1"/>
          </p:cNvSpPr>
          <p:nvPr>
            <p:ph type="body" sz="quarter" idx="10"/>
          </p:nvPr>
        </p:nvSpPr>
        <p:spPr>
          <a:xfrm>
            <a:off x="586390" y="1434370"/>
            <a:ext cx="11018520" cy="4924425"/>
          </a:xfrm>
        </p:spPr>
        <p:txBody>
          <a:bodyPr/>
          <a:lstStyle/>
          <a:p>
            <a:r>
              <a:rPr lang="es-ES_tradnl" b="1" dirty="0" err="1"/>
              <a:t>Azure</a:t>
            </a:r>
            <a:r>
              <a:rPr lang="es-ES_tradnl" b="1" dirty="0"/>
              <a:t> </a:t>
            </a:r>
            <a:r>
              <a:rPr lang="es-ES_tradnl" b="1" dirty="0" err="1"/>
              <a:t>Functions</a:t>
            </a:r>
            <a:r>
              <a:rPr lang="es-ES_tradnl" b="1" dirty="0"/>
              <a:t> </a:t>
            </a:r>
            <a:r>
              <a:rPr lang="es-ES_tradnl" dirty="0"/>
              <a:t>esta basado en los Web Jobs y ofrece dos sistemas de pagos.</a:t>
            </a:r>
          </a:p>
          <a:p>
            <a:endParaRPr lang="es-ES_tradnl" b="1" dirty="0"/>
          </a:p>
          <a:p>
            <a:r>
              <a:rPr lang="es-ES_tradnl" dirty="0"/>
              <a:t>Servicio dedicado</a:t>
            </a:r>
          </a:p>
          <a:p>
            <a:endParaRPr lang="es-ES_tradnl" dirty="0"/>
          </a:p>
          <a:p>
            <a:r>
              <a:rPr lang="es-ES_tradnl" dirty="0"/>
              <a:t>Plan de consumo (</a:t>
            </a:r>
            <a:r>
              <a:rPr lang="es-ES_tradnl" dirty="0" err="1"/>
              <a:t>Pay</a:t>
            </a:r>
            <a:r>
              <a:rPr lang="es-ES_tradnl" dirty="0"/>
              <a:t> as </a:t>
            </a:r>
            <a:r>
              <a:rPr lang="es-ES_tradnl" dirty="0" err="1"/>
              <a:t>you</a:t>
            </a:r>
            <a:r>
              <a:rPr lang="es-ES_tradnl" dirty="0"/>
              <a:t> </a:t>
            </a:r>
            <a:r>
              <a:rPr lang="es-ES_tradnl" dirty="0" err="1"/>
              <a:t>go</a:t>
            </a:r>
            <a:r>
              <a:rPr lang="es-ES_tradnl" dirty="0"/>
              <a:t>)</a:t>
            </a:r>
          </a:p>
          <a:p>
            <a:pPr lvl="1"/>
            <a:r>
              <a:rPr lang="es-ES_tradnl" dirty="0"/>
              <a:t>Número de ejecuciones, tiempo de CPU x RAM(GB).</a:t>
            </a:r>
          </a:p>
          <a:p>
            <a:pPr lvl="1"/>
            <a:r>
              <a:rPr lang="es-ES_tradnl" dirty="0"/>
              <a:t>Tienes una restricción de 5 minutos.</a:t>
            </a:r>
          </a:p>
          <a:p>
            <a:pPr lvl="1"/>
            <a:r>
              <a:rPr lang="es-ES_tradnl" dirty="0"/>
              <a:t>Puedes definir una cuota diaria de ejecución</a:t>
            </a:r>
          </a:p>
          <a:p>
            <a:pPr lvl="1"/>
            <a:r>
              <a:rPr lang="es-ES_tradnl" dirty="0">
                <a:hlinkClick r:id="rId2"/>
              </a:rPr>
              <a:t>https://azure.microsoft.com/en-us/pricing/details/functions/</a:t>
            </a:r>
            <a:r>
              <a:rPr lang="es-ES_tradnl" dirty="0"/>
              <a:t>  </a:t>
            </a:r>
          </a:p>
          <a:p>
            <a:endParaRPr lang="es-ES_tradnl" dirty="0"/>
          </a:p>
        </p:txBody>
      </p:sp>
    </p:spTree>
    <p:extLst>
      <p:ext uri="{BB962C8B-B14F-4D97-AF65-F5344CB8AC3E}">
        <p14:creationId xmlns:p14="http://schemas.microsoft.com/office/powerpoint/2010/main" val="27358174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9E00-67C1-6243-93B8-8AD524BCE338}"/>
              </a:ext>
            </a:extLst>
          </p:cNvPr>
          <p:cNvSpPr>
            <a:spLocks noGrp="1"/>
          </p:cNvSpPr>
          <p:nvPr>
            <p:ph type="title"/>
          </p:nvPr>
        </p:nvSpPr>
        <p:spPr/>
        <p:txBody>
          <a:bodyPr/>
          <a:lstStyle/>
          <a:p>
            <a:r>
              <a:rPr lang="es-ES_tradnl"/>
              <a:t>Beneficios</a:t>
            </a:r>
          </a:p>
        </p:txBody>
      </p:sp>
      <p:sp>
        <p:nvSpPr>
          <p:cNvPr id="3" name="Text Placeholder 2">
            <a:extLst>
              <a:ext uri="{FF2B5EF4-FFF2-40B4-BE49-F238E27FC236}">
                <a16:creationId xmlns:a16="http://schemas.microsoft.com/office/drawing/2014/main" id="{5BCFE544-5ADC-824F-93B0-FFC2635C0CB3}"/>
              </a:ext>
            </a:extLst>
          </p:cNvPr>
          <p:cNvSpPr>
            <a:spLocks noGrp="1"/>
          </p:cNvSpPr>
          <p:nvPr>
            <p:ph type="body" sz="quarter" idx="10"/>
          </p:nvPr>
        </p:nvSpPr>
        <p:spPr>
          <a:xfrm>
            <a:off x="586390" y="1434370"/>
            <a:ext cx="11018520" cy="4998291"/>
          </a:xfrm>
        </p:spPr>
        <p:txBody>
          <a:bodyPr/>
          <a:lstStyle/>
          <a:p>
            <a:pPr marL="457200" indent="-457200">
              <a:buFont typeface="Arial" panose="020B0604020202020204" pitchFamily="34" charset="0"/>
              <a:buChar char="•"/>
            </a:pPr>
            <a:r>
              <a:rPr lang="es-ES_tradnl" dirty="0"/>
              <a:t>Centrarte en las necesidades de tu proyecto.</a:t>
            </a:r>
          </a:p>
          <a:p>
            <a:pPr marL="457200" indent="-457200">
              <a:buFont typeface="Arial" panose="020B0604020202020204" pitchFamily="34" charset="0"/>
              <a:buChar char="•"/>
            </a:pPr>
            <a:r>
              <a:rPr lang="es-ES_tradnl" dirty="0"/>
              <a:t>Evita código repetido</a:t>
            </a:r>
          </a:p>
          <a:p>
            <a:pPr marL="457200" indent="-457200">
              <a:buFont typeface="Arial" panose="020B0604020202020204" pitchFamily="34" charset="0"/>
              <a:buChar char="•"/>
            </a:pPr>
            <a:r>
              <a:rPr lang="es-ES_tradnl" dirty="0"/>
              <a:t>Desarrollo más rápido</a:t>
            </a:r>
          </a:p>
          <a:p>
            <a:pPr marL="457200" indent="-457200">
              <a:buFont typeface="Arial" panose="020B0604020202020204" pitchFamily="34" charset="0"/>
              <a:buChar char="•"/>
            </a:pPr>
            <a:r>
              <a:rPr lang="es-ES_tradnl" dirty="0"/>
              <a:t>Están basados en </a:t>
            </a:r>
            <a:r>
              <a:rPr lang="es-ES_tradnl" dirty="0" err="1"/>
              <a:t>Azure</a:t>
            </a:r>
            <a:r>
              <a:rPr lang="es-ES_tradnl" dirty="0"/>
              <a:t> Web Apps y te da acceso a muchas de sus características.</a:t>
            </a:r>
          </a:p>
          <a:p>
            <a:pPr marL="457200" indent="-457200">
              <a:buFont typeface="Arial" panose="020B0604020202020204" pitchFamily="34" charset="0"/>
              <a:buChar char="•"/>
            </a:pPr>
            <a:r>
              <a:rPr lang="es-ES_tradnl" dirty="0"/>
              <a:t>Escalado automático.</a:t>
            </a:r>
          </a:p>
          <a:p>
            <a:pPr marL="457200" indent="-457200">
              <a:buFont typeface="Arial" panose="020B0604020202020204" pitchFamily="34" charset="0"/>
              <a:buChar char="•"/>
            </a:pPr>
            <a:r>
              <a:rPr lang="es-ES_tradnl" dirty="0"/>
              <a:t>Bajo el plan de consumo tienes un costo más eficiente.</a:t>
            </a:r>
          </a:p>
          <a:p>
            <a:pPr marL="457200" indent="-457200">
              <a:buFont typeface="Arial" panose="020B0604020202020204" pitchFamily="34" charset="0"/>
              <a:buChar char="•"/>
            </a:pPr>
            <a:r>
              <a:rPr lang="es-ES_tradnl" dirty="0"/>
              <a:t>Tiene soporte para múltiples lenguajes.</a:t>
            </a:r>
          </a:p>
          <a:p>
            <a:pPr marL="457200" indent="-457200">
              <a:buFont typeface="Arial" panose="020B0604020202020204" pitchFamily="34" charset="0"/>
              <a:buChar char="•"/>
            </a:pPr>
            <a:r>
              <a:rPr lang="es-ES_tradnl" dirty="0"/>
              <a:t>Puedes compartir recursos y configuraciones entre funciones.</a:t>
            </a:r>
          </a:p>
          <a:p>
            <a:endParaRPr lang="es-ES_tradnl" dirty="0"/>
          </a:p>
        </p:txBody>
      </p:sp>
    </p:spTree>
    <p:extLst>
      <p:ext uri="{BB962C8B-B14F-4D97-AF65-F5344CB8AC3E}">
        <p14:creationId xmlns:p14="http://schemas.microsoft.com/office/powerpoint/2010/main" val="3861273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4F79-31AC-E14C-B79E-308482C3A8B6}"/>
              </a:ext>
            </a:extLst>
          </p:cNvPr>
          <p:cNvSpPr>
            <a:spLocks noGrp="1"/>
          </p:cNvSpPr>
          <p:nvPr>
            <p:ph type="title"/>
          </p:nvPr>
        </p:nvSpPr>
        <p:spPr/>
        <p:txBody>
          <a:bodyPr/>
          <a:lstStyle/>
          <a:p>
            <a:r>
              <a:rPr lang="es-ES_tradnl"/>
              <a:t>Desventajas</a:t>
            </a:r>
          </a:p>
        </p:txBody>
      </p:sp>
      <p:sp>
        <p:nvSpPr>
          <p:cNvPr id="3" name="Text Placeholder 2">
            <a:extLst>
              <a:ext uri="{FF2B5EF4-FFF2-40B4-BE49-F238E27FC236}">
                <a16:creationId xmlns:a16="http://schemas.microsoft.com/office/drawing/2014/main" id="{DC1B8C9F-7C28-4342-92EF-BAED655E31DA}"/>
              </a:ext>
            </a:extLst>
          </p:cNvPr>
          <p:cNvSpPr>
            <a:spLocks noGrp="1"/>
          </p:cNvSpPr>
          <p:nvPr>
            <p:ph type="body" sz="quarter" idx="10"/>
          </p:nvPr>
        </p:nvSpPr>
        <p:spPr>
          <a:xfrm>
            <a:off x="586390" y="1434370"/>
            <a:ext cx="11018520" cy="2942344"/>
          </a:xfrm>
        </p:spPr>
        <p:txBody>
          <a:bodyPr/>
          <a:lstStyle/>
          <a:p>
            <a:pPr marL="457200" indent="-457200">
              <a:buFont typeface="Arial" panose="020B0604020202020204" pitchFamily="34" charset="0"/>
              <a:buChar char="•"/>
            </a:pPr>
            <a:r>
              <a:rPr lang="es-ES_tradnl" dirty="0"/>
              <a:t>Aumenta la complejidad en</a:t>
            </a:r>
          </a:p>
          <a:p>
            <a:pPr marL="685800" lvl="1" indent="-457200">
              <a:buFont typeface="Arial" panose="020B0604020202020204" pitchFamily="34" charset="0"/>
              <a:buChar char="•"/>
            </a:pPr>
            <a:r>
              <a:rPr lang="es-ES_tradnl" dirty="0"/>
              <a:t>Aprendizaje</a:t>
            </a:r>
          </a:p>
          <a:p>
            <a:pPr marL="685800" lvl="1" indent="-457200">
              <a:buFont typeface="Arial" panose="020B0604020202020204" pitchFamily="34" charset="0"/>
              <a:buChar char="•"/>
            </a:pPr>
            <a:r>
              <a:rPr lang="es-ES_tradnl" dirty="0"/>
              <a:t>Manejo de versiones</a:t>
            </a:r>
          </a:p>
          <a:p>
            <a:pPr marL="685800" lvl="1" indent="-457200">
              <a:buFont typeface="Arial" panose="020B0604020202020204" pitchFamily="34" charset="0"/>
              <a:buChar char="•"/>
            </a:pPr>
            <a:r>
              <a:rPr lang="es-ES_tradnl" dirty="0"/>
              <a:t>Seguimiento</a:t>
            </a:r>
          </a:p>
          <a:p>
            <a:pPr marL="685800" lvl="1" indent="-457200">
              <a:buFont typeface="Arial" panose="020B0604020202020204" pitchFamily="34" charset="0"/>
              <a:buChar char="•"/>
            </a:pPr>
            <a:r>
              <a:rPr lang="es-ES_tradnl" dirty="0"/>
              <a:t>Compartir código entre diferentes versiones</a:t>
            </a:r>
          </a:p>
          <a:p>
            <a:endParaRPr lang="es-ES_tradnl" dirty="0"/>
          </a:p>
          <a:p>
            <a:pPr marL="457200" indent="-457200">
              <a:buFont typeface="Arial" panose="020B0604020202020204" pitchFamily="34" charset="0"/>
              <a:buChar char="•"/>
            </a:pPr>
            <a:r>
              <a:rPr lang="es-ES_tradnl" dirty="0"/>
              <a:t>Es difícil hacer </a:t>
            </a:r>
            <a:r>
              <a:rPr lang="es-ES_tradnl" dirty="0" err="1"/>
              <a:t>debug</a:t>
            </a:r>
            <a:r>
              <a:rPr lang="es-ES_tradnl" dirty="0"/>
              <a:t> del código</a:t>
            </a:r>
          </a:p>
        </p:txBody>
      </p:sp>
    </p:spTree>
    <p:extLst>
      <p:ext uri="{BB962C8B-B14F-4D97-AF65-F5344CB8AC3E}">
        <p14:creationId xmlns:p14="http://schemas.microsoft.com/office/powerpoint/2010/main" val="3755761599"/>
      </p:ext>
    </p:extLst>
  </p:cSld>
  <p:clrMapOvr>
    <a:masterClrMapping/>
  </p:clrMapOvr>
  <p:transition>
    <p:fade/>
  </p:transition>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5-51015_Microsoft_Ignite_Tour_Template_Light</Template>
  <TotalTime>77</TotalTime>
  <Words>1049</Words>
  <Application>Microsoft Office PowerPoint</Application>
  <PresentationFormat>Widescreen</PresentationFormat>
  <Paragraphs>170</Paragraphs>
  <Slides>29</Slides>
  <Notes>14</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5-51015_Microsoft_Ignite_Tour_Template_Light</vt:lpstr>
      <vt:lpstr>5-51015_Microsoft_Ignite_Tour_Template_Dark</vt:lpstr>
      <vt:lpstr>PowerPoint Presentation</vt:lpstr>
      <vt:lpstr>PowerPoint Presentation</vt:lpstr>
      <vt:lpstr>Cosmos DB + Azure Functions- New operational paradigms in the enterprise </vt:lpstr>
      <vt:lpstr>¿Qué es Serverless?</vt:lpstr>
      <vt:lpstr>Azure Functions</vt:lpstr>
      <vt:lpstr>Lenguajes soportados</vt:lpstr>
      <vt:lpstr>Facturación</vt:lpstr>
      <vt:lpstr>Beneficios</vt:lpstr>
      <vt:lpstr>Desventajas</vt:lpstr>
      <vt:lpstr>Elementos en una Function</vt:lpstr>
      <vt:lpstr>El desarrollo de Functions</vt:lpstr>
      <vt:lpstr>Microsoft       Open Source</vt:lpstr>
      <vt:lpstr>Demo 1 Azure Functions + Cognitive Services + Xamarin</vt:lpstr>
      <vt:lpstr>PowerPoint Presentation</vt:lpstr>
      <vt:lpstr>Por qué COSMOS DB ?</vt:lpstr>
      <vt:lpstr>PowerPoint Presentation</vt:lpstr>
      <vt:lpstr>Algo más ?</vt:lpstr>
      <vt:lpstr>Retos</vt:lpstr>
      <vt:lpstr>Retos</vt:lpstr>
      <vt:lpstr>Retos</vt:lpstr>
      <vt:lpstr>Retos</vt:lpstr>
      <vt:lpstr>Recursos útiles para los cosmonautas </vt:lpstr>
      <vt:lpstr>PowerPoint Presentation</vt:lpstr>
      <vt:lpstr>PowerPoint Presentation</vt:lpstr>
      <vt:lpstr>Demo 4</vt:lpstr>
      <vt:lpstr>PowerPoint Presentation</vt:lpstr>
      <vt:lpstr>Demo 5 Azure Durable Functions</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Hassan Arteaga</dc:creator>
  <cp:keywords>Microsoft Ignite Tour</cp:keywords>
  <dc:description/>
  <cp:lastModifiedBy>José Saturnino Pimentel</cp:lastModifiedBy>
  <cp:revision>303</cp:revision>
  <dcterms:created xsi:type="dcterms:W3CDTF">2019-04-02T15:45:47Z</dcterms:created>
  <dcterms:modified xsi:type="dcterms:W3CDTF">2019-04-05T15:45:29Z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